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Roboto"/>
      <p:regular r:id="rId35"/>
      <p:bold r:id="rId36"/>
      <p:italic r:id="rId37"/>
      <p:boldItalic r:id="rId38"/>
    </p:embeddedFont>
    <p:embeddedFont>
      <p:font typeface="Merriweather"/>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erriweather-bold.fntdata"/><Relationship Id="rId20" Type="http://schemas.openxmlformats.org/officeDocument/2006/relationships/slide" Target="slides/slide15.xml"/><Relationship Id="rId42" Type="http://schemas.openxmlformats.org/officeDocument/2006/relationships/font" Target="fonts/Merriweather-boldItalic.fntdata"/><Relationship Id="rId41" Type="http://schemas.openxmlformats.org/officeDocument/2006/relationships/font" Target="fonts/Merriweather-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oboto-italic.fntdata"/><Relationship Id="rId14" Type="http://schemas.openxmlformats.org/officeDocument/2006/relationships/slide" Target="slides/slide9.xml"/><Relationship Id="rId36" Type="http://schemas.openxmlformats.org/officeDocument/2006/relationships/font" Target="fonts/Roboto-bold.fntdata"/><Relationship Id="rId17" Type="http://schemas.openxmlformats.org/officeDocument/2006/relationships/slide" Target="slides/slide12.xml"/><Relationship Id="rId39" Type="http://schemas.openxmlformats.org/officeDocument/2006/relationships/font" Target="fonts/Merriweather-regular.fntdata"/><Relationship Id="rId16" Type="http://schemas.openxmlformats.org/officeDocument/2006/relationships/slide" Target="slides/slide11.xml"/><Relationship Id="rId38" Type="http://schemas.openxmlformats.org/officeDocument/2006/relationships/font" Target="fonts/Robo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png>
</file>

<file path=ppt/media/image11.png>
</file>

<file path=ppt/media/image12.png>
</file>

<file path=ppt/media/image13.png>
</file>

<file path=ppt/media/image14.png>
</file>

<file path=ppt/media/image16.gif>
</file>

<file path=ppt/media/image17.png>
</file>

<file path=ppt/media/image18.png>
</file>

<file path=ppt/media/image19.png>
</file>

<file path=ppt/media/image2.png>
</file>

<file path=ppt/media/image20.png>
</file>

<file path=ppt/media/image21.png>
</file>

<file path=ppt/media/image22.gif>
</file>

<file path=ppt/media/image23.gif>
</file>

<file path=ppt/media/image24.png>
</file>

<file path=ppt/media/image25.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3e0fb1a3cd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3e0fb1a3cd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3e0fb1a3cd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3e0fb1a3cd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3e0fb1a3cd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3e0fb1a3cd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3e0fb1a3cd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3e0fb1a3cd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3e0fb1a3cd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3e0fb1a3cd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3e0fb1a3cd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3e0fb1a3cd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3e0fb1a3cd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3e0fb1a3cd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3e0fb1a3cd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3e0fb1a3cd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45eefa89b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45eefa89b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24daf61bb0_1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24daf61bb0_1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3e0fb1a3cd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3e0fb1a3cd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24daf61bb0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24daf61bb0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3e0fb1a3cd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3e0fb1a3cd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24daf61bb0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24daf61bb0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24daf61bb0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24daf61bb0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24daf61bb0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24daf61bb0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24daf61bb0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24daf61bb0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24daf61bb0_1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24daf61bb0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24daf61bb0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24daf61bb0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3e0fb1a3cd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3e0fb1a3cd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3e0fb1a3cd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3e0fb1a3cd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3e0fb1a3cd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3e0fb1a3cd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3e0fb1a3cd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3e0fb1a3cd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3e0fb1a3c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3e0fb1a3c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3e0fb1a3cd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3e0fb1a3cd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3e0fb1a3cd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3e0fb1a3cd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3e0fb1a3cd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3e0fb1a3cd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3e0fb1a3cd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3e0fb1a3cd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6.gif"/><Relationship Id="rId4" Type="http://schemas.openxmlformats.org/officeDocument/2006/relationships/image" Target="../media/image1.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24.png"/><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21.png"/><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23.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22.gif"/><Relationship Id="rId4" Type="http://schemas.openxmlformats.org/officeDocument/2006/relationships/image" Target="../media/image2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League of Legends </a:t>
            </a:r>
            <a:endParaRPr/>
          </a:p>
          <a:p>
            <a:pPr indent="0" lvl="0" marL="0" rtl="0" algn="l">
              <a:spcBef>
                <a:spcPts val="0"/>
              </a:spcBef>
              <a:spcAft>
                <a:spcPts val="0"/>
              </a:spcAft>
              <a:buNone/>
            </a:pPr>
            <a:r>
              <a:rPr lang="en"/>
              <a:t>Game Data</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Abdulaziz Al-Said</a:t>
            </a:r>
            <a:endParaRPr/>
          </a:p>
          <a:p>
            <a:pPr indent="0" lvl="0" marL="0" rtl="0" algn="l">
              <a:spcBef>
                <a:spcPts val="0"/>
              </a:spcBef>
              <a:spcAft>
                <a:spcPts val="0"/>
              </a:spcAft>
              <a:buNone/>
            </a:pPr>
            <a:r>
              <a:rPr lang="en"/>
              <a:t>Group Name: Hullbreaker</a:t>
            </a:r>
            <a:endParaRPr/>
          </a:p>
        </p:txBody>
      </p:sp>
      <p:pic>
        <p:nvPicPr>
          <p:cNvPr id="66" name="Google Shape;66;p13"/>
          <p:cNvPicPr preferRelativeResize="0"/>
          <p:nvPr/>
        </p:nvPicPr>
        <p:blipFill>
          <a:blip r:embed="rId3">
            <a:alphaModFix/>
          </a:blip>
          <a:stretch>
            <a:fillRect/>
          </a:stretch>
        </p:blipFill>
        <p:spPr>
          <a:xfrm>
            <a:off x="3459550" y="3644935"/>
            <a:ext cx="4943475" cy="1104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Data (cont)</a:t>
            </a:r>
            <a:endParaRPr/>
          </a:p>
        </p:txBody>
      </p:sp>
      <p:sp>
        <p:nvSpPr>
          <p:cNvPr id="131" name="Google Shape;131;p22"/>
          <p:cNvSpPr txBox="1"/>
          <p:nvPr>
            <p:ph idx="1" type="body"/>
          </p:nvPr>
        </p:nvSpPr>
        <p:spPr>
          <a:xfrm>
            <a:off x="277700" y="1301675"/>
            <a:ext cx="3999900" cy="623700"/>
          </a:xfrm>
          <a:prstGeom prst="rect">
            <a:avLst/>
          </a:prstGeom>
        </p:spPr>
        <p:txBody>
          <a:bodyPr anchorCtr="0" anchor="t" bIns="91425" lIns="91425" spcFirstLastPara="1" rIns="91425" wrap="square" tIns="91425">
            <a:normAutofit/>
          </a:bodyPr>
          <a:lstStyle/>
          <a:p>
            <a:pPr indent="-311150" lvl="0" marL="457200" rtl="0" algn="ctr">
              <a:spcBef>
                <a:spcPts val="0"/>
              </a:spcBef>
              <a:spcAft>
                <a:spcPts val="0"/>
              </a:spcAft>
              <a:buSzPts val="1300"/>
              <a:buChar char="●"/>
            </a:pPr>
            <a:r>
              <a:rPr lang="en"/>
              <a:t>Champion table</a:t>
            </a:r>
            <a:endParaRPr/>
          </a:p>
        </p:txBody>
      </p:sp>
      <p:sp>
        <p:nvSpPr>
          <p:cNvPr id="132" name="Google Shape;132;p22"/>
          <p:cNvSpPr txBox="1"/>
          <p:nvPr>
            <p:ph idx="2" type="body"/>
          </p:nvPr>
        </p:nvSpPr>
        <p:spPr>
          <a:xfrm>
            <a:off x="4832425" y="1301675"/>
            <a:ext cx="3999900" cy="3076200"/>
          </a:xfrm>
          <a:prstGeom prst="rect">
            <a:avLst/>
          </a:prstGeom>
        </p:spPr>
        <p:txBody>
          <a:bodyPr anchorCtr="0" anchor="t" bIns="91425" lIns="91425" spcFirstLastPara="1" rIns="91425" wrap="square" tIns="91425">
            <a:normAutofit/>
          </a:bodyPr>
          <a:lstStyle/>
          <a:p>
            <a:pPr indent="-311150" lvl="0" marL="457200" rtl="0" algn="ctr">
              <a:spcBef>
                <a:spcPts val="0"/>
              </a:spcBef>
              <a:spcAft>
                <a:spcPts val="0"/>
              </a:spcAft>
              <a:buSzPts val="1300"/>
              <a:buChar char="●"/>
            </a:pPr>
            <a:r>
              <a:rPr lang="en"/>
              <a:t>Region table</a:t>
            </a:r>
            <a:endParaRPr/>
          </a:p>
        </p:txBody>
      </p:sp>
      <p:pic>
        <p:nvPicPr>
          <p:cNvPr id="133" name="Google Shape;133;p22"/>
          <p:cNvPicPr preferRelativeResize="0"/>
          <p:nvPr/>
        </p:nvPicPr>
        <p:blipFill>
          <a:blip r:embed="rId3">
            <a:alphaModFix/>
          </a:blip>
          <a:stretch>
            <a:fillRect/>
          </a:stretch>
        </p:blipFill>
        <p:spPr>
          <a:xfrm>
            <a:off x="1527538" y="1761263"/>
            <a:ext cx="1666875" cy="3286125"/>
          </a:xfrm>
          <a:prstGeom prst="rect">
            <a:avLst/>
          </a:prstGeom>
          <a:noFill/>
          <a:ln>
            <a:noFill/>
          </a:ln>
        </p:spPr>
      </p:pic>
      <p:pic>
        <p:nvPicPr>
          <p:cNvPr id="134" name="Google Shape;134;p22"/>
          <p:cNvPicPr preferRelativeResize="0"/>
          <p:nvPr/>
        </p:nvPicPr>
        <p:blipFill>
          <a:blip r:embed="rId4">
            <a:alphaModFix/>
          </a:blip>
          <a:stretch>
            <a:fillRect/>
          </a:stretch>
        </p:blipFill>
        <p:spPr>
          <a:xfrm>
            <a:off x="5922845" y="2006800"/>
            <a:ext cx="2346675" cy="1214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3"/>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Normal Forms</a:t>
            </a:r>
            <a:endParaRPr/>
          </a:p>
        </p:txBody>
      </p:sp>
      <p:sp>
        <p:nvSpPr>
          <p:cNvPr id="140" name="Google Shape;140;p23"/>
          <p:cNvSpPr txBox="1"/>
          <p:nvPr/>
        </p:nvSpPr>
        <p:spPr>
          <a:xfrm>
            <a:off x="136825" y="1362000"/>
            <a:ext cx="8807700" cy="3186300"/>
          </a:xfrm>
          <a:prstGeom prst="rect">
            <a:avLst/>
          </a:prstGeom>
          <a:noFill/>
          <a:ln>
            <a:noFill/>
          </a:ln>
        </p:spPr>
        <p:txBody>
          <a:bodyPr anchorCtr="0" anchor="t" bIns="91425" lIns="91425" spcFirstLastPara="1" rIns="91425" wrap="square" tIns="91425">
            <a:spAutoFit/>
          </a:bodyPr>
          <a:lstStyle/>
          <a:p>
            <a:pPr indent="-311150" lvl="0" marL="457200" rtl="0" algn="l">
              <a:lnSpc>
                <a:spcPct val="200000"/>
              </a:lnSpc>
              <a:spcBef>
                <a:spcPts val="0"/>
              </a:spcBef>
              <a:spcAft>
                <a:spcPts val="0"/>
              </a:spcAft>
              <a:buSzPts val="1300"/>
              <a:buFont typeface="Roboto"/>
              <a:buChar char="●"/>
            </a:pPr>
            <a:r>
              <a:rPr lang="en" sz="1300">
                <a:latin typeface="Roboto"/>
                <a:ea typeface="Roboto"/>
                <a:cs typeface="Roboto"/>
                <a:sym typeface="Roboto"/>
              </a:rPr>
              <a:t>Third Normal Form (3NF):</a:t>
            </a:r>
            <a:endParaRPr sz="1300">
              <a:latin typeface="Roboto"/>
              <a:ea typeface="Roboto"/>
              <a:cs typeface="Roboto"/>
              <a:sym typeface="Roboto"/>
            </a:endParaRPr>
          </a:p>
          <a:p>
            <a:pPr indent="-311150" lvl="1" marL="914400" rtl="0" algn="l">
              <a:lnSpc>
                <a:spcPct val="200000"/>
              </a:lnSpc>
              <a:spcBef>
                <a:spcPts val="0"/>
              </a:spcBef>
              <a:spcAft>
                <a:spcPts val="0"/>
              </a:spcAft>
              <a:buSzPts val="1300"/>
              <a:buFont typeface="Roboto"/>
              <a:buChar char="○"/>
            </a:pPr>
            <a:r>
              <a:rPr lang="en" sz="1300">
                <a:latin typeface="Roboto"/>
                <a:ea typeface="Roboto"/>
                <a:cs typeface="Roboto"/>
                <a:sym typeface="Roboto"/>
              </a:rPr>
              <a:t>No transitive dependencies among non-key attributes.</a:t>
            </a:r>
            <a:endParaRPr sz="1300">
              <a:latin typeface="Roboto"/>
              <a:ea typeface="Roboto"/>
              <a:cs typeface="Roboto"/>
              <a:sym typeface="Roboto"/>
            </a:endParaRPr>
          </a:p>
          <a:p>
            <a:pPr indent="-311150" lvl="0" marL="457200" rtl="0" algn="l">
              <a:lnSpc>
                <a:spcPct val="200000"/>
              </a:lnSpc>
              <a:spcBef>
                <a:spcPts val="0"/>
              </a:spcBef>
              <a:spcAft>
                <a:spcPts val="0"/>
              </a:spcAft>
              <a:buSzPts val="1300"/>
              <a:buFont typeface="Roboto"/>
              <a:buChar char="●"/>
            </a:pPr>
            <a:r>
              <a:rPr lang="en" sz="1300">
                <a:latin typeface="Roboto"/>
                <a:ea typeface="Roboto"/>
                <a:cs typeface="Roboto"/>
                <a:sym typeface="Roboto"/>
              </a:rPr>
              <a:t>Boyce-Codd Normal Form (BCNF):</a:t>
            </a:r>
            <a:endParaRPr sz="1300">
              <a:latin typeface="Roboto"/>
              <a:ea typeface="Roboto"/>
              <a:cs typeface="Roboto"/>
              <a:sym typeface="Roboto"/>
            </a:endParaRPr>
          </a:p>
          <a:p>
            <a:pPr indent="-311150" lvl="1" marL="914400" rtl="0" algn="l">
              <a:lnSpc>
                <a:spcPct val="200000"/>
              </a:lnSpc>
              <a:spcBef>
                <a:spcPts val="0"/>
              </a:spcBef>
              <a:spcAft>
                <a:spcPts val="0"/>
              </a:spcAft>
              <a:buSzPts val="1300"/>
              <a:buFont typeface="Roboto"/>
              <a:buChar char="○"/>
            </a:pPr>
            <a:r>
              <a:rPr lang="en" sz="1300">
                <a:latin typeface="Roboto"/>
                <a:ea typeface="Roboto"/>
                <a:cs typeface="Roboto"/>
                <a:sym typeface="Roboto"/>
              </a:rPr>
              <a:t>No non-trivial functional dependencies where the determinant is not a candidate key or a superkey.</a:t>
            </a:r>
            <a:endParaRPr sz="1300">
              <a:latin typeface="Roboto"/>
              <a:ea typeface="Roboto"/>
              <a:cs typeface="Roboto"/>
              <a:sym typeface="Roboto"/>
            </a:endParaRPr>
          </a:p>
          <a:p>
            <a:pPr indent="-311150" lvl="0" marL="457200" rtl="0" algn="l">
              <a:lnSpc>
                <a:spcPct val="200000"/>
              </a:lnSpc>
              <a:spcBef>
                <a:spcPts val="0"/>
              </a:spcBef>
              <a:spcAft>
                <a:spcPts val="0"/>
              </a:spcAft>
              <a:buSzPts val="1300"/>
              <a:buFont typeface="Roboto"/>
              <a:buChar char="●"/>
            </a:pPr>
            <a:r>
              <a:rPr lang="en" sz="1300">
                <a:latin typeface="Roboto"/>
                <a:ea typeface="Roboto"/>
                <a:cs typeface="Roboto"/>
                <a:sym typeface="Roboto"/>
              </a:rPr>
              <a:t>Fourth Normal Form (4NF):</a:t>
            </a:r>
            <a:endParaRPr sz="1300">
              <a:latin typeface="Roboto"/>
              <a:ea typeface="Roboto"/>
              <a:cs typeface="Roboto"/>
              <a:sym typeface="Roboto"/>
            </a:endParaRPr>
          </a:p>
          <a:p>
            <a:pPr indent="-311150" lvl="1" marL="914400" rtl="0" algn="l">
              <a:lnSpc>
                <a:spcPct val="200000"/>
              </a:lnSpc>
              <a:spcBef>
                <a:spcPts val="0"/>
              </a:spcBef>
              <a:spcAft>
                <a:spcPts val="0"/>
              </a:spcAft>
              <a:buSzPts val="1300"/>
              <a:buFont typeface="Roboto"/>
              <a:buChar char="○"/>
            </a:pPr>
            <a:r>
              <a:rPr lang="en" sz="1300">
                <a:latin typeface="Roboto"/>
                <a:ea typeface="Roboto"/>
                <a:cs typeface="Roboto"/>
                <a:sym typeface="Roboto"/>
              </a:rPr>
              <a:t>The schema does not satisfy 4NF because there are multi-valued dependencies present in the Player_Match_Stats table. The columns team_id, team_name, and team_position are dependent on the match_id and not on the player_id or champion_id. </a:t>
            </a:r>
            <a:endParaRPr sz="13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Aggregation </a:t>
            </a:r>
            <a:r>
              <a:rPr lang="en"/>
              <a:t>Queries</a:t>
            </a:r>
            <a:endParaRPr/>
          </a:p>
        </p:txBody>
      </p:sp>
      <p:sp>
        <p:nvSpPr>
          <p:cNvPr id="146" name="Google Shape;146;p24"/>
          <p:cNvSpPr txBox="1"/>
          <p:nvPr/>
        </p:nvSpPr>
        <p:spPr>
          <a:xfrm>
            <a:off x="242525" y="1523525"/>
            <a:ext cx="36813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1. </a:t>
            </a:r>
            <a:r>
              <a:rPr b="1" lang="en" u="sng">
                <a:latin typeface="Roboto"/>
                <a:ea typeface="Roboto"/>
                <a:cs typeface="Roboto"/>
                <a:sym typeface="Roboto"/>
              </a:rPr>
              <a:t>TAKES PLAYERS AND ORDERS BY LP</a:t>
            </a:r>
            <a:endParaRPr b="1" u="sng">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SELECT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p.player_name,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r.region_name,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p.league_points,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a:t>
            </a:r>
            <a:r>
              <a:rPr lang="en">
                <a:latin typeface="Roboto"/>
                <a:ea typeface="Roboto"/>
                <a:cs typeface="Roboto"/>
                <a:sym typeface="Roboto"/>
              </a:rPr>
              <a:t>SUM(p.wins) AS total_wins,</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SUM(p.losses) AS total_losses</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FROM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Player p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JOIN Region r ON p.region_id = r.region_id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GROUP BY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p.player_name,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r.region_name,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p.league_points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ORDER BY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league_points DESC;</a:t>
            </a:r>
            <a:endParaRPr>
              <a:latin typeface="Roboto"/>
              <a:ea typeface="Roboto"/>
              <a:cs typeface="Roboto"/>
              <a:sym typeface="Roboto"/>
            </a:endParaRPr>
          </a:p>
        </p:txBody>
      </p:sp>
      <p:sp>
        <p:nvSpPr>
          <p:cNvPr id="147" name="Google Shape;147;p24"/>
          <p:cNvSpPr txBox="1"/>
          <p:nvPr/>
        </p:nvSpPr>
        <p:spPr>
          <a:xfrm>
            <a:off x="5176525" y="1523525"/>
            <a:ext cx="36558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2. </a:t>
            </a:r>
            <a:r>
              <a:rPr b="1" lang="en" u="sng">
                <a:latin typeface="Roboto"/>
                <a:ea typeface="Roboto"/>
                <a:cs typeface="Roboto"/>
                <a:sym typeface="Roboto"/>
              </a:rPr>
              <a:t>TAKES PLAYERS AND ORDER BY WINS</a:t>
            </a:r>
            <a:endParaRPr b="1" u="sng">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SELECT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p.player_name,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r.region_name,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p.league_points,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a:t>
            </a:r>
            <a:r>
              <a:rPr lang="en">
                <a:latin typeface="Roboto"/>
                <a:ea typeface="Roboto"/>
                <a:cs typeface="Roboto"/>
                <a:sym typeface="Roboto"/>
              </a:rPr>
              <a:t>SUM(p.wins) AS total_wins,</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SUM(p.losses) AS total_losses</a:t>
            </a:r>
            <a:r>
              <a:rPr lang="en">
                <a:latin typeface="Roboto"/>
                <a:ea typeface="Roboto"/>
                <a:cs typeface="Roboto"/>
                <a:sym typeface="Roboto"/>
              </a:rPr>
              <a:t>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FROM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Player p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JOIN Region r ON p.region_id = r.region_id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GROUP BY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p.player_name,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r.region_name,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p.league_points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ORDER BY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total_wins DESC;</a:t>
            </a:r>
            <a:endParaRPr>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Aggregation Query 1 </a:t>
            </a:r>
            <a:endParaRPr/>
          </a:p>
        </p:txBody>
      </p:sp>
      <p:sp>
        <p:nvSpPr>
          <p:cNvPr id="153" name="Google Shape;153;p25"/>
          <p:cNvSpPr txBox="1"/>
          <p:nvPr/>
        </p:nvSpPr>
        <p:spPr>
          <a:xfrm>
            <a:off x="311725" y="1331975"/>
            <a:ext cx="3681300" cy="43500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lang="en" sz="1200">
                <a:latin typeface="Roboto"/>
                <a:ea typeface="Roboto"/>
                <a:cs typeface="Roboto"/>
                <a:sym typeface="Roboto"/>
              </a:rPr>
              <a:t>SELECT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p.player_name,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r.region_name,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p.league_points,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SUM(p.wins + p.losses) AS total_games_played,</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SUM(p.wins) AS total_wins,</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SUM(p.losses) AS total_losses</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FROM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Player p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JOIN Region r ON p.region_id = r.region_id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GROUP BY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p.player_name,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r.region_name,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p.league_points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ORDER BY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p.league_points DESC;</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p:txBody>
      </p:sp>
      <p:pic>
        <p:nvPicPr>
          <p:cNvPr id="154" name="Google Shape;154;p25"/>
          <p:cNvPicPr preferRelativeResize="0"/>
          <p:nvPr/>
        </p:nvPicPr>
        <p:blipFill>
          <a:blip r:embed="rId3">
            <a:alphaModFix/>
          </a:blip>
          <a:stretch>
            <a:fillRect/>
          </a:stretch>
        </p:blipFill>
        <p:spPr>
          <a:xfrm>
            <a:off x="4223467" y="1523525"/>
            <a:ext cx="4777233" cy="3393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Aggregation Query 2</a:t>
            </a:r>
            <a:endParaRPr/>
          </a:p>
        </p:txBody>
      </p:sp>
      <p:sp>
        <p:nvSpPr>
          <p:cNvPr id="160" name="Google Shape;160;p26"/>
          <p:cNvSpPr txBox="1"/>
          <p:nvPr/>
        </p:nvSpPr>
        <p:spPr>
          <a:xfrm>
            <a:off x="129750" y="1416750"/>
            <a:ext cx="3681300" cy="33432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lang="en" sz="1200">
                <a:latin typeface="Roboto"/>
                <a:ea typeface="Roboto"/>
                <a:cs typeface="Roboto"/>
                <a:sym typeface="Roboto"/>
              </a:rPr>
              <a:t>SELECT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p.player_name,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r.region_name,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p.league_points,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SUM(p.wins) AS total_wins,</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SUM(p.losses) AS total_losses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FROM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Player p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JOIN Region r ON p.region_id = r.region_id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GROUP BY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p.player_name,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r.region_name,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p.league_points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ORDER BY </a:t>
            </a:r>
            <a:endParaRPr sz="1200">
              <a:latin typeface="Roboto"/>
              <a:ea typeface="Roboto"/>
              <a:cs typeface="Roboto"/>
              <a:sym typeface="Roboto"/>
            </a:endParaRPr>
          </a:p>
          <a:p>
            <a:pPr indent="0" lvl="0" marL="457200" rtl="0" algn="l">
              <a:lnSpc>
                <a:spcPct val="115000"/>
              </a:lnSpc>
              <a:spcBef>
                <a:spcPts val="0"/>
              </a:spcBef>
              <a:spcAft>
                <a:spcPts val="0"/>
              </a:spcAft>
              <a:buNone/>
            </a:pPr>
            <a:r>
              <a:rPr lang="en" sz="1200">
                <a:latin typeface="Roboto"/>
                <a:ea typeface="Roboto"/>
                <a:cs typeface="Roboto"/>
                <a:sym typeface="Roboto"/>
              </a:rPr>
              <a:t>  total_wins DESC;</a:t>
            </a:r>
            <a:endParaRPr sz="1200">
              <a:latin typeface="Roboto"/>
              <a:ea typeface="Roboto"/>
              <a:cs typeface="Roboto"/>
              <a:sym typeface="Roboto"/>
            </a:endParaRPr>
          </a:p>
        </p:txBody>
      </p:sp>
      <p:pic>
        <p:nvPicPr>
          <p:cNvPr id="161" name="Google Shape;161;p26"/>
          <p:cNvPicPr preferRelativeResize="0"/>
          <p:nvPr/>
        </p:nvPicPr>
        <p:blipFill>
          <a:blip r:embed="rId3">
            <a:alphaModFix/>
          </a:blip>
          <a:stretch>
            <a:fillRect/>
          </a:stretch>
        </p:blipFill>
        <p:spPr>
          <a:xfrm>
            <a:off x="4264225" y="1523523"/>
            <a:ext cx="4568100" cy="3129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Insert and Update Query Examples</a:t>
            </a:r>
            <a:endParaRPr/>
          </a:p>
        </p:txBody>
      </p:sp>
      <p:sp>
        <p:nvSpPr>
          <p:cNvPr id="167" name="Google Shape;167;p27"/>
          <p:cNvSpPr txBox="1"/>
          <p:nvPr/>
        </p:nvSpPr>
        <p:spPr>
          <a:xfrm>
            <a:off x="162350" y="1464025"/>
            <a:ext cx="8670000" cy="41853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2"/>
              </a:buClr>
              <a:buSzPts val="1300"/>
              <a:buFont typeface="Roboto"/>
              <a:buChar char="●"/>
            </a:pPr>
            <a:r>
              <a:rPr lang="en" sz="1300">
                <a:solidFill>
                  <a:schemeClr val="dk2"/>
                </a:solidFill>
                <a:latin typeface="Roboto"/>
                <a:ea typeface="Roboto"/>
                <a:cs typeface="Roboto"/>
                <a:sym typeface="Roboto"/>
              </a:rPr>
              <a:t>INSERT INTO Region (region_name) </a:t>
            </a:r>
            <a:endParaRPr sz="1300">
              <a:solidFill>
                <a:schemeClr val="dk2"/>
              </a:solidFill>
              <a:latin typeface="Roboto"/>
              <a:ea typeface="Roboto"/>
              <a:cs typeface="Roboto"/>
              <a:sym typeface="Roboto"/>
            </a:endParaRPr>
          </a:p>
          <a:p>
            <a:pPr indent="0" lvl="0" marL="457200" rtl="0" algn="l">
              <a:lnSpc>
                <a:spcPct val="115000"/>
              </a:lnSpc>
              <a:spcBef>
                <a:spcPts val="1200"/>
              </a:spcBef>
              <a:spcAft>
                <a:spcPts val="0"/>
              </a:spcAft>
              <a:buNone/>
            </a:pPr>
            <a:r>
              <a:rPr lang="en" sz="1300">
                <a:solidFill>
                  <a:schemeClr val="dk2"/>
                </a:solidFill>
                <a:latin typeface="Roboto"/>
                <a:ea typeface="Roboto"/>
                <a:cs typeface="Roboto"/>
                <a:sym typeface="Roboto"/>
              </a:rPr>
              <a:t>VALUES ('OC1')</a:t>
            </a:r>
            <a:endParaRPr sz="1300">
              <a:solidFill>
                <a:schemeClr val="dk2"/>
              </a:solidFill>
              <a:latin typeface="Roboto"/>
              <a:ea typeface="Roboto"/>
              <a:cs typeface="Roboto"/>
              <a:sym typeface="Roboto"/>
            </a:endParaRPr>
          </a:p>
          <a:p>
            <a:pPr indent="-317500" lvl="0" marL="457200" rtl="0" algn="l">
              <a:lnSpc>
                <a:spcPct val="200000"/>
              </a:lnSpc>
              <a:spcBef>
                <a:spcPts val="1200"/>
              </a:spcBef>
              <a:spcAft>
                <a:spcPts val="0"/>
              </a:spcAft>
              <a:buSzPts val="1400"/>
              <a:buFont typeface="Roboto"/>
              <a:buChar char="●"/>
            </a:pPr>
            <a:r>
              <a:rPr lang="en">
                <a:latin typeface="Roboto"/>
                <a:ea typeface="Roboto"/>
                <a:cs typeface="Roboto"/>
                <a:sym typeface="Roboto"/>
              </a:rPr>
              <a:t>INSERT INTO Player (puuid, player_id, player_name, region_id, league_points, wins, losses)</a:t>
            </a:r>
            <a:endParaRPr>
              <a:latin typeface="Roboto"/>
              <a:ea typeface="Roboto"/>
              <a:cs typeface="Roboto"/>
              <a:sym typeface="Roboto"/>
            </a:endParaRPr>
          </a:p>
          <a:p>
            <a:pPr indent="0" lvl="0" marL="457200" rtl="0" algn="l">
              <a:lnSpc>
                <a:spcPct val="200000"/>
              </a:lnSpc>
              <a:spcBef>
                <a:spcPts val="0"/>
              </a:spcBef>
              <a:spcAft>
                <a:spcPts val="0"/>
              </a:spcAft>
              <a:buNone/>
            </a:pPr>
            <a:r>
              <a:rPr lang="en">
                <a:latin typeface="Roboto"/>
                <a:ea typeface="Roboto"/>
                <a:cs typeface="Roboto"/>
                <a:sym typeface="Roboto"/>
              </a:rPr>
              <a:t>VALUES ('abc123', '123456', 'John Doe', 1, 1500, 50, 30);</a:t>
            </a:r>
            <a:endParaRPr>
              <a:latin typeface="Roboto"/>
              <a:ea typeface="Roboto"/>
              <a:cs typeface="Roboto"/>
              <a:sym typeface="Roboto"/>
            </a:endParaRPr>
          </a:p>
          <a:p>
            <a:pPr indent="-317500" lvl="0" marL="457200" rtl="0" algn="l">
              <a:lnSpc>
                <a:spcPct val="200000"/>
              </a:lnSpc>
              <a:spcBef>
                <a:spcPts val="0"/>
              </a:spcBef>
              <a:spcAft>
                <a:spcPts val="0"/>
              </a:spcAft>
              <a:buSzPts val="1400"/>
              <a:buChar char="●"/>
            </a:pPr>
            <a:r>
              <a:rPr lang="en"/>
              <a:t>UPDATE Player </a:t>
            </a:r>
            <a:endParaRPr/>
          </a:p>
          <a:p>
            <a:pPr indent="0" lvl="0" marL="457200" rtl="0" algn="l">
              <a:lnSpc>
                <a:spcPct val="200000"/>
              </a:lnSpc>
              <a:spcBef>
                <a:spcPts val="0"/>
              </a:spcBef>
              <a:spcAft>
                <a:spcPts val="0"/>
              </a:spcAft>
              <a:buNone/>
            </a:pPr>
            <a:r>
              <a:rPr lang="en"/>
              <a:t>SET league_points = league_points + 500 </a:t>
            </a:r>
            <a:endParaRPr/>
          </a:p>
          <a:p>
            <a:pPr indent="0" lvl="0" marL="457200" rtl="0" algn="l">
              <a:lnSpc>
                <a:spcPct val="200000"/>
              </a:lnSpc>
              <a:spcBef>
                <a:spcPts val="0"/>
              </a:spcBef>
              <a:spcAft>
                <a:spcPts val="0"/>
              </a:spcAft>
              <a:buNone/>
            </a:pPr>
            <a:r>
              <a:rPr lang="en"/>
              <a:t>WHERE puuid = '12345'</a:t>
            </a:r>
            <a:endParaRPr/>
          </a:p>
          <a:p>
            <a:pPr indent="0" lvl="0" marL="457200" rtl="0" algn="l">
              <a:lnSpc>
                <a:spcPct val="200000"/>
              </a:lnSpc>
              <a:spcBef>
                <a:spcPts val="0"/>
              </a:spcBef>
              <a:spcAft>
                <a:spcPts val="0"/>
              </a:spcAft>
              <a:buNone/>
            </a:pPr>
            <a:r>
              <a:t/>
            </a:r>
            <a:endParaRPr/>
          </a:p>
          <a:p>
            <a:pPr indent="0" lvl="0" marL="457200" rtl="0" algn="l">
              <a:lnSpc>
                <a:spcPct val="200000"/>
              </a:lnSpc>
              <a:spcBef>
                <a:spcPts val="0"/>
              </a:spcBef>
              <a:spcAft>
                <a:spcPts val="0"/>
              </a:spcAft>
              <a:buNone/>
            </a:pPr>
            <a:r>
              <a:t/>
            </a:r>
            <a:endParaRPr>
              <a:latin typeface="Roboto"/>
              <a:ea typeface="Roboto"/>
              <a:cs typeface="Roboto"/>
              <a:sym typeface="Roboto"/>
            </a:endParaRPr>
          </a:p>
          <a:p>
            <a:pPr indent="0" lvl="0" marL="457200" rtl="0" algn="l">
              <a:lnSpc>
                <a:spcPct val="200000"/>
              </a:lnSpc>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More Queries (AVG stats)</a:t>
            </a:r>
            <a:endParaRPr/>
          </a:p>
        </p:txBody>
      </p:sp>
      <p:sp>
        <p:nvSpPr>
          <p:cNvPr id="173" name="Google Shape;173;p28"/>
          <p:cNvSpPr txBox="1"/>
          <p:nvPr/>
        </p:nvSpPr>
        <p:spPr>
          <a:xfrm>
            <a:off x="0" y="1321175"/>
            <a:ext cx="2551200" cy="395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u="sng">
                <a:latin typeface="Roboto"/>
                <a:ea typeface="Roboto"/>
                <a:cs typeface="Roboto"/>
                <a:sym typeface="Roboto"/>
              </a:rPr>
              <a:t>TAKES AVG PLAYER STATS ACROSS ALL GAMES AND ORDERS BY LP</a:t>
            </a:r>
            <a:endParaRPr b="1" sz="1100" u="sng">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SELECT p.player_name, p.league_points,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    AVG(pms.kills) AS avg_kills,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    AVG(pms.deaths) AS avg_deaths,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    AVG(pms.assists) AS avg_assists,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    AVG(pms.damage_dealt) AS avg_damage_dealt,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    AVG(pms.minions_killed) AS avg_minions_killed,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    AVG(pms.gold_earned) AS avg_gold_earned,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    AVG(pms.objective_damage_dealt) AS avg_objective_damage_dealt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FROM Player p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INNER JOIN Player_Match_Stats pms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    ON p.puuid = pms.puuid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GROUP BY p.player_name, p.league_points </a:t>
            </a:r>
            <a:endParaRPr sz="1100">
              <a:latin typeface="Roboto"/>
              <a:ea typeface="Roboto"/>
              <a:cs typeface="Roboto"/>
              <a:sym typeface="Roboto"/>
            </a:endParaRPr>
          </a:p>
          <a:p>
            <a:pPr indent="0" lvl="0" marL="0" rtl="0" algn="l">
              <a:spcBef>
                <a:spcPts val="0"/>
              </a:spcBef>
              <a:spcAft>
                <a:spcPts val="0"/>
              </a:spcAft>
              <a:buNone/>
            </a:pPr>
            <a:r>
              <a:rPr lang="en" sz="1100">
                <a:latin typeface="Roboto"/>
                <a:ea typeface="Roboto"/>
                <a:cs typeface="Roboto"/>
                <a:sym typeface="Roboto"/>
              </a:rPr>
              <a:t>ORDER BY p.league_points DESC;</a:t>
            </a:r>
            <a:endParaRPr sz="1100">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174" name="Google Shape;174;p28"/>
          <p:cNvPicPr preferRelativeResize="0"/>
          <p:nvPr/>
        </p:nvPicPr>
        <p:blipFill>
          <a:blip r:embed="rId3">
            <a:alphaModFix/>
          </a:blip>
          <a:stretch>
            <a:fillRect/>
          </a:stretch>
        </p:blipFill>
        <p:spPr>
          <a:xfrm>
            <a:off x="2779450" y="1921938"/>
            <a:ext cx="6364556" cy="26599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9"/>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Subquery Query (sorting by region)</a:t>
            </a:r>
            <a:endParaRPr/>
          </a:p>
        </p:txBody>
      </p:sp>
      <p:sp>
        <p:nvSpPr>
          <p:cNvPr id="180" name="Google Shape;180;p29"/>
          <p:cNvSpPr txBox="1"/>
          <p:nvPr/>
        </p:nvSpPr>
        <p:spPr>
          <a:xfrm>
            <a:off x="451400" y="1693575"/>
            <a:ext cx="1819500" cy="2986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u="sng">
                <a:latin typeface="Roboto"/>
                <a:ea typeface="Roboto"/>
                <a:cs typeface="Roboto"/>
                <a:sym typeface="Roboto"/>
              </a:rPr>
              <a:t>SORTS THE LIST OF PLAYERS BY REGION</a:t>
            </a:r>
            <a:endParaRPr b="1" u="sng">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SELECT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FROM Player</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WHERE region_id IN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SELECT region_id</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FROM Region</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WHERE region_name = 'NA1'</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181" name="Google Shape;181;p29"/>
          <p:cNvPicPr preferRelativeResize="0"/>
          <p:nvPr/>
        </p:nvPicPr>
        <p:blipFill>
          <a:blip r:embed="rId3">
            <a:alphaModFix/>
          </a:blip>
          <a:stretch>
            <a:fillRect/>
          </a:stretch>
        </p:blipFill>
        <p:spPr>
          <a:xfrm>
            <a:off x="2575700" y="1787125"/>
            <a:ext cx="6568300" cy="287117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Other Queries</a:t>
            </a:r>
            <a:endParaRPr/>
          </a:p>
        </p:txBody>
      </p:sp>
      <p:sp>
        <p:nvSpPr>
          <p:cNvPr id="187" name="Google Shape;187;p30"/>
          <p:cNvSpPr txBox="1"/>
          <p:nvPr/>
        </p:nvSpPr>
        <p:spPr>
          <a:xfrm>
            <a:off x="162150" y="1485450"/>
            <a:ext cx="6273000" cy="281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Roboto"/>
                <a:ea typeface="Roboto"/>
                <a:cs typeface="Roboto"/>
                <a:sym typeface="Roboto"/>
              </a:rPr>
              <a:t>SELECT Player.player_name,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Region.region_name,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Player_Match_Stats.team_id,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Player_Match_Stats.team_name,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Player_Match_Stats.team_position,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Player_Match_Stats.kills,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Player_Match_Stats.deaths,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Player_Match_Stats.assists,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Player_Match_Stats.gold_earned,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Player_Match_Stats.damage_dealt,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Player_Match_Stats.objective_damage_dealt,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Player_Match_Stats.minions_killed, </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       Player_Match_Stats.neutral_minions_killed</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FROM Player_Match_Stats</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JOIN Champion ON Player_Match_Stats.champion_id = Champion.champion_id</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JOIN Player ON Player_Match_Stats.puuid = Player.puuid</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JOIN Region ON Player.region_id = Region.region_id</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WHERE Champion.champion_name = 'Pantheon'</a:t>
            </a:r>
            <a:endParaRPr sz="900">
              <a:latin typeface="Roboto"/>
              <a:ea typeface="Roboto"/>
              <a:cs typeface="Roboto"/>
              <a:sym typeface="Roboto"/>
            </a:endParaRPr>
          </a:p>
          <a:p>
            <a:pPr indent="0" lvl="0" marL="0" rtl="0" algn="l">
              <a:spcBef>
                <a:spcPts val="0"/>
              </a:spcBef>
              <a:spcAft>
                <a:spcPts val="0"/>
              </a:spcAft>
              <a:buNone/>
            </a:pPr>
            <a:r>
              <a:rPr lang="en" sz="900">
                <a:latin typeface="Roboto"/>
                <a:ea typeface="Roboto"/>
                <a:cs typeface="Roboto"/>
                <a:sym typeface="Roboto"/>
              </a:rPr>
              <a:t>ORDER BY Player_Match_Stats.damage_dealt DESC;</a:t>
            </a:r>
            <a:endParaRPr sz="900">
              <a:latin typeface="Roboto"/>
              <a:ea typeface="Roboto"/>
              <a:cs typeface="Roboto"/>
              <a:sym typeface="Roboto"/>
            </a:endParaRPr>
          </a:p>
        </p:txBody>
      </p:sp>
      <p:sp>
        <p:nvSpPr>
          <p:cNvPr id="188" name="Google Shape;188;p30"/>
          <p:cNvSpPr txBox="1"/>
          <p:nvPr/>
        </p:nvSpPr>
        <p:spPr>
          <a:xfrm>
            <a:off x="5959200" y="1616250"/>
            <a:ext cx="2608200" cy="212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This Query will avg all the stats of the players who played a specific champion for comparison. Just needs a champion name placed for the third to last line, ill use Pantheon or this example since he was an impactful champion </a:t>
            </a:r>
            <a:r>
              <a:rPr lang="en">
                <a:latin typeface="Roboto"/>
                <a:ea typeface="Roboto"/>
                <a:cs typeface="Roboto"/>
                <a:sym typeface="Roboto"/>
              </a:rPr>
              <a:t>during</a:t>
            </a:r>
            <a:r>
              <a:rPr lang="en">
                <a:latin typeface="Roboto"/>
                <a:ea typeface="Roboto"/>
                <a:cs typeface="Roboto"/>
                <a:sym typeface="Roboto"/>
              </a:rPr>
              <a:t> patch 13.9.</a:t>
            </a:r>
            <a:endParaRPr>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Pantheon Player Analysis</a:t>
            </a:r>
            <a:endParaRPr/>
          </a:p>
        </p:txBody>
      </p:sp>
      <p:sp>
        <p:nvSpPr>
          <p:cNvPr id="194" name="Google Shape;194;p31"/>
          <p:cNvSpPr txBox="1"/>
          <p:nvPr/>
        </p:nvSpPr>
        <p:spPr>
          <a:xfrm>
            <a:off x="7086525" y="2172363"/>
            <a:ext cx="20163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lot of these games are from NA1 or EUW1 which can display how different popular champions can vary from region to region</a:t>
            </a:r>
            <a:endParaRPr>
              <a:latin typeface="Roboto"/>
              <a:ea typeface="Roboto"/>
              <a:cs typeface="Roboto"/>
              <a:sym typeface="Roboto"/>
            </a:endParaRPr>
          </a:p>
        </p:txBody>
      </p:sp>
      <p:pic>
        <p:nvPicPr>
          <p:cNvPr id="195" name="Google Shape;195;p31"/>
          <p:cNvPicPr preferRelativeResize="0"/>
          <p:nvPr/>
        </p:nvPicPr>
        <p:blipFill>
          <a:blip r:embed="rId3">
            <a:alphaModFix/>
          </a:blip>
          <a:stretch>
            <a:fillRect/>
          </a:stretch>
        </p:blipFill>
        <p:spPr>
          <a:xfrm>
            <a:off x="0" y="1507500"/>
            <a:ext cx="7086526" cy="2807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a:t>
            </a:r>
            <a:endParaRPr/>
          </a:p>
        </p:txBody>
      </p:sp>
      <p:sp>
        <p:nvSpPr>
          <p:cNvPr id="72" name="Google Shape;72;p14"/>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1700" u="sng"/>
              <a:t>Game</a:t>
            </a:r>
            <a:endParaRPr b="1" sz="1700" u="sng"/>
          </a:p>
          <a:p>
            <a:pPr indent="-336550" lvl="0" marL="457200" rtl="0" algn="l">
              <a:spcBef>
                <a:spcPts val="1200"/>
              </a:spcBef>
              <a:spcAft>
                <a:spcPts val="0"/>
              </a:spcAft>
              <a:buSzPts val="1700"/>
              <a:buChar char="●"/>
            </a:pPr>
            <a:r>
              <a:rPr lang="en" sz="1700"/>
              <a:t>5V5 MOBA </a:t>
            </a:r>
            <a:endParaRPr sz="1700"/>
          </a:p>
          <a:p>
            <a:pPr indent="-336550" lvl="0" marL="457200" rtl="0" algn="l">
              <a:spcBef>
                <a:spcPts val="0"/>
              </a:spcBef>
              <a:spcAft>
                <a:spcPts val="0"/>
              </a:spcAft>
              <a:buSzPts val="1700"/>
              <a:buChar char="●"/>
            </a:pPr>
            <a:r>
              <a:rPr lang="en" sz="1700"/>
              <a:t>Pick a champion and a role</a:t>
            </a:r>
            <a:endParaRPr sz="1700"/>
          </a:p>
          <a:p>
            <a:pPr indent="-336550" lvl="0" marL="457200" rtl="0" algn="l">
              <a:spcBef>
                <a:spcPts val="0"/>
              </a:spcBef>
              <a:spcAft>
                <a:spcPts val="0"/>
              </a:spcAft>
              <a:buSzPts val="1700"/>
              <a:buChar char="●"/>
            </a:pPr>
            <a:r>
              <a:rPr lang="en" sz="1700"/>
              <a:t>Goal is to destroy enemy nexus</a:t>
            </a:r>
            <a:endParaRPr sz="1700"/>
          </a:p>
          <a:p>
            <a:pPr indent="-336550" lvl="0" marL="457200" rtl="0" algn="l">
              <a:spcBef>
                <a:spcPts val="0"/>
              </a:spcBef>
              <a:spcAft>
                <a:spcPts val="0"/>
              </a:spcAft>
              <a:buSzPts val="1700"/>
              <a:buChar char="●"/>
            </a:pPr>
            <a:r>
              <a:rPr lang="en" sz="1700"/>
              <a:t>Minions vs neutral minions </a:t>
            </a:r>
            <a:endParaRPr sz="1700"/>
          </a:p>
          <a:p>
            <a:pPr indent="-336550" lvl="0" marL="457200" rtl="0" algn="l">
              <a:spcBef>
                <a:spcPts val="0"/>
              </a:spcBef>
              <a:spcAft>
                <a:spcPts val="0"/>
              </a:spcAft>
              <a:buSzPts val="1700"/>
              <a:buChar char="●"/>
            </a:pPr>
            <a:r>
              <a:rPr lang="en" sz="1700"/>
              <a:t>Gold obtained from minions and champion kills</a:t>
            </a:r>
            <a:endParaRPr sz="1700"/>
          </a:p>
          <a:p>
            <a:pPr indent="-336550" lvl="0" marL="457200" rtl="0" algn="l">
              <a:spcBef>
                <a:spcPts val="0"/>
              </a:spcBef>
              <a:spcAft>
                <a:spcPts val="0"/>
              </a:spcAft>
              <a:buSzPts val="1700"/>
              <a:buChar char="●"/>
            </a:pPr>
            <a:r>
              <a:rPr lang="en" sz="1700"/>
              <a:t>Ranks</a:t>
            </a:r>
            <a:endParaRPr sz="1700"/>
          </a:p>
        </p:txBody>
      </p:sp>
      <p:sp>
        <p:nvSpPr>
          <p:cNvPr id="73" name="Google Shape;73;p14"/>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1700" u="sng"/>
              <a:t>Data Collection</a:t>
            </a:r>
            <a:endParaRPr b="1" sz="1700" u="sng"/>
          </a:p>
          <a:p>
            <a:pPr indent="-336550" lvl="0" marL="457200" rtl="0" algn="l">
              <a:spcBef>
                <a:spcPts val="1200"/>
              </a:spcBef>
              <a:spcAft>
                <a:spcPts val="0"/>
              </a:spcAft>
              <a:buSzPts val="1700"/>
              <a:buChar char="●"/>
            </a:pPr>
            <a:r>
              <a:rPr lang="en" sz="1700"/>
              <a:t>Used Python script and RiotWatcher(thin wrapper)</a:t>
            </a:r>
            <a:endParaRPr sz="1700"/>
          </a:p>
          <a:p>
            <a:pPr indent="-336550" lvl="0" marL="457200" rtl="0" algn="l">
              <a:spcBef>
                <a:spcPts val="0"/>
              </a:spcBef>
              <a:spcAft>
                <a:spcPts val="0"/>
              </a:spcAft>
              <a:buSzPts val="1700"/>
              <a:buChar char="●"/>
            </a:pPr>
            <a:r>
              <a:rPr lang="en" sz="1700"/>
              <a:t>900 players across 3 regions(NA1, KR, EUW1)</a:t>
            </a:r>
            <a:endParaRPr sz="1700"/>
          </a:p>
          <a:p>
            <a:pPr indent="-336550" lvl="0" marL="457200" rtl="0" algn="l">
              <a:spcBef>
                <a:spcPts val="0"/>
              </a:spcBef>
              <a:spcAft>
                <a:spcPts val="0"/>
              </a:spcAft>
              <a:buSzPts val="1700"/>
              <a:buChar char="●"/>
            </a:pPr>
            <a:r>
              <a:rPr lang="en" sz="1700"/>
              <a:t>10 games each(some overlap)</a:t>
            </a:r>
            <a:endParaRPr sz="1700"/>
          </a:p>
          <a:p>
            <a:pPr indent="-336550" lvl="0" marL="457200" rtl="0" algn="l">
              <a:spcBef>
                <a:spcPts val="0"/>
              </a:spcBef>
              <a:spcAft>
                <a:spcPts val="0"/>
              </a:spcAft>
              <a:buSzPts val="1700"/>
              <a:buChar char="●"/>
            </a:pPr>
            <a:r>
              <a:rPr lang="en" sz="1700"/>
              <a:t>All Challenger players</a:t>
            </a:r>
            <a:endParaRPr sz="17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Other Queries (Cont)</a:t>
            </a:r>
            <a:endParaRPr/>
          </a:p>
        </p:txBody>
      </p:sp>
      <p:sp>
        <p:nvSpPr>
          <p:cNvPr id="201" name="Google Shape;201;p32"/>
          <p:cNvSpPr txBox="1"/>
          <p:nvPr/>
        </p:nvSpPr>
        <p:spPr>
          <a:xfrm>
            <a:off x="485075" y="1462350"/>
            <a:ext cx="31293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SELECT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r.region_name,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COUNT(*) AS player_count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FROM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(SELECT * FROM Player ORDER BY league_points DESC LIMIT 100) p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JOIN Region r ON p.region_id = r.region_id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GROUP BY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r.region_name;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202" name="Google Shape;202;p32"/>
          <p:cNvPicPr preferRelativeResize="0"/>
          <p:nvPr/>
        </p:nvPicPr>
        <p:blipFill>
          <a:blip r:embed="rId3">
            <a:alphaModFix/>
          </a:blip>
          <a:stretch>
            <a:fillRect/>
          </a:stretch>
        </p:blipFill>
        <p:spPr>
          <a:xfrm>
            <a:off x="4468175" y="1462350"/>
            <a:ext cx="2641975" cy="1296675"/>
          </a:xfrm>
          <a:prstGeom prst="rect">
            <a:avLst/>
          </a:prstGeom>
          <a:noFill/>
          <a:ln>
            <a:noFill/>
          </a:ln>
        </p:spPr>
      </p:pic>
      <p:sp>
        <p:nvSpPr>
          <p:cNvPr id="203" name="Google Shape;203;p32"/>
          <p:cNvSpPr txBox="1"/>
          <p:nvPr/>
        </p:nvSpPr>
        <p:spPr>
          <a:xfrm>
            <a:off x="2015050" y="4283975"/>
            <a:ext cx="6581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Utilizing this query we are able to order the players by their LP and take the top 100 of them and see what region they are from. Based on this query, if total LP ends up being a deciding factor in skill then this query’s relevance will grow.</a:t>
            </a:r>
            <a:endParaRPr>
              <a:latin typeface="Roboto"/>
              <a:ea typeface="Roboto"/>
              <a:cs typeface="Roboto"/>
              <a:sym typeface="Roboto"/>
            </a:endParaRPr>
          </a:p>
        </p:txBody>
      </p:sp>
      <p:cxnSp>
        <p:nvCxnSpPr>
          <p:cNvPr id="204" name="Google Shape;204;p32"/>
          <p:cNvCxnSpPr/>
          <p:nvPr/>
        </p:nvCxnSpPr>
        <p:spPr>
          <a:xfrm rot="10800000">
            <a:off x="2491700" y="3622850"/>
            <a:ext cx="415200" cy="6150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3"/>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Questions looking to answer</a:t>
            </a:r>
            <a:endParaRPr/>
          </a:p>
        </p:txBody>
      </p:sp>
      <p:sp>
        <p:nvSpPr>
          <p:cNvPr id="210" name="Google Shape;210;p33"/>
          <p:cNvSpPr txBox="1"/>
          <p:nvPr>
            <p:ph idx="1" type="body"/>
          </p:nvPr>
        </p:nvSpPr>
        <p:spPr>
          <a:xfrm>
            <a:off x="4644675" y="500925"/>
            <a:ext cx="4166400" cy="2806500"/>
          </a:xfrm>
          <a:prstGeom prst="rect">
            <a:avLst/>
          </a:prstGeom>
        </p:spPr>
        <p:txBody>
          <a:bodyPr anchorCtr="0" anchor="t" bIns="91425" lIns="91425" spcFirstLastPara="1" rIns="91425" wrap="square" tIns="91425">
            <a:normAutofit/>
          </a:bodyPr>
          <a:lstStyle/>
          <a:p>
            <a:pPr indent="-349250" lvl="0" marL="457200" rtl="0" algn="l">
              <a:lnSpc>
                <a:spcPct val="200000"/>
              </a:lnSpc>
              <a:spcBef>
                <a:spcPts val="0"/>
              </a:spcBef>
              <a:spcAft>
                <a:spcPts val="0"/>
              </a:spcAft>
              <a:buSzPts val="1900"/>
              <a:buChar char="●"/>
            </a:pPr>
            <a:r>
              <a:rPr lang="en" sz="1900"/>
              <a:t>Are wins a good judge of skill?</a:t>
            </a:r>
            <a:endParaRPr sz="1900"/>
          </a:p>
          <a:p>
            <a:pPr indent="-349250" lvl="0" marL="457200" rtl="0" algn="l">
              <a:lnSpc>
                <a:spcPct val="200000"/>
              </a:lnSpc>
              <a:spcBef>
                <a:spcPts val="0"/>
              </a:spcBef>
              <a:spcAft>
                <a:spcPts val="0"/>
              </a:spcAft>
              <a:buSzPts val="1900"/>
              <a:buChar char="●"/>
            </a:pPr>
            <a:r>
              <a:rPr lang="en" sz="1900"/>
              <a:t>Which stats </a:t>
            </a:r>
            <a:r>
              <a:rPr lang="en" sz="1900"/>
              <a:t>correlate</a:t>
            </a:r>
            <a:r>
              <a:rPr lang="en" sz="1900"/>
              <a:t> with a </a:t>
            </a:r>
            <a:r>
              <a:rPr lang="en" sz="1900"/>
              <a:t>higher</a:t>
            </a:r>
            <a:r>
              <a:rPr lang="en" sz="1900"/>
              <a:t> rank?</a:t>
            </a:r>
            <a:endParaRPr sz="1900"/>
          </a:p>
          <a:p>
            <a:pPr indent="-349250" lvl="0" marL="457200" rtl="0" algn="l">
              <a:lnSpc>
                <a:spcPct val="200000"/>
              </a:lnSpc>
              <a:spcBef>
                <a:spcPts val="0"/>
              </a:spcBef>
              <a:spcAft>
                <a:spcPts val="0"/>
              </a:spcAft>
              <a:buSzPts val="1900"/>
              <a:buChar char="●"/>
            </a:pPr>
            <a:r>
              <a:rPr lang="en" sz="1900"/>
              <a:t>Which region is better at the game?</a:t>
            </a:r>
            <a:endParaRPr sz="1900"/>
          </a:p>
        </p:txBody>
      </p:sp>
      <p:pic>
        <p:nvPicPr>
          <p:cNvPr id="211" name="Google Shape;211;p33"/>
          <p:cNvPicPr preferRelativeResize="0"/>
          <p:nvPr/>
        </p:nvPicPr>
        <p:blipFill>
          <a:blip r:embed="rId3">
            <a:alphaModFix/>
          </a:blip>
          <a:stretch>
            <a:fillRect/>
          </a:stretch>
        </p:blipFill>
        <p:spPr>
          <a:xfrm>
            <a:off x="311725" y="1859025"/>
            <a:ext cx="1828875" cy="1828875"/>
          </a:xfrm>
          <a:prstGeom prst="rect">
            <a:avLst/>
          </a:prstGeom>
          <a:noFill/>
          <a:ln>
            <a:noFill/>
          </a:ln>
        </p:spPr>
      </p:pic>
      <p:sp>
        <p:nvSpPr>
          <p:cNvPr id="212" name="Google Shape;212;p33"/>
          <p:cNvSpPr txBox="1"/>
          <p:nvPr/>
        </p:nvSpPr>
        <p:spPr>
          <a:xfrm>
            <a:off x="4694425" y="3422750"/>
            <a:ext cx="3990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If we are using the total amount of LP as the determining factor of skill, since the goal is to be the highest rank, then these questions will be analyzed in that regard. Lets dive into each question individually and use old and new queries to help answer them! </a:t>
            </a:r>
            <a:endParaRPr>
              <a:latin typeface="Roboto"/>
              <a:ea typeface="Roboto"/>
              <a:cs typeface="Roboto"/>
              <a:sym typeface="Roboto"/>
            </a:endParaRPr>
          </a:p>
        </p:txBody>
      </p:sp>
      <p:pic>
        <p:nvPicPr>
          <p:cNvPr id="213" name="Google Shape;213;p33"/>
          <p:cNvPicPr preferRelativeResize="0"/>
          <p:nvPr/>
        </p:nvPicPr>
        <p:blipFill>
          <a:blip r:embed="rId4">
            <a:alphaModFix/>
          </a:blip>
          <a:stretch>
            <a:fillRect/>
          </a:stretch>
        </p:blipFill>
        <p:spPr>
          <a:xfrm>
            <a:off x="2650825" y="1726400"/>
            <a:ext cx="1367400" cy="13798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4"/>
          <p:cNvSpPr txBox="1"/>
          <p:nvPr>
            <p:ph type="title"/>
          </p:nvPr>
        </p:nvSpPr>
        <p:spPr>
          <a:xfrm>
            <a:off x="311700" y="46247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 (</a:t>
            </a:r>
            <a:r>
              <a:rPr lang="en"/>
              <a:t>Are wins a good judge of skill?)</a:t>
            </a:r>
            <a:endParaRPr/>
          </a:p>
          <a:p>
            <a:pPr indent="0" lvl="0" marL="0" rtl="0" algn="l">
              <a:spcBef>
                <a:spcPts val="0"/>
              </a:spcBef>
              <a:spcAft>
                <a:spcPts val="0"/>
              </a:spcAft>
              <a:buNone/>
            </a:pPr>
            <a:r>
              <a:t/>
            </a:r>
            <a:endParaRPr/>
          </a:p>
        </p:txBody>
      </p:sp>
      <p:sp>
        <p:nvSpPr>
          <p:cNvPr id="219" name="Google Shape;219;p34"/>
          <p:cNvSpPr txBox="1"/>
          <p:nvPr/>
        </p:nvSpPr>
        <p:spPr>
          <a:xfrm>
            <a:off x="254425" y="1470050"/>
            <a:ext cx="8634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Using the </a:t>
            </a:r>
            <a:r>
              <a:rPr lang="en">
                <a:latin typeface="Roboto"/>
                <a:ea typeface="Roboto"/>
                <a:cs typeface="Roboto"/>
                <a:sym typeface="Roboto"/>
              </a:rPr>
              <a:t>previous queries: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220" name="Google Shape;220;p34"/>
          <p:cNvSpPr txBox="1"/>
          <p:nvPr/>
        </p:nvSpPr>
        <p:spPr>
          <a:xfrm>
            <a:off x="254425" y="2038625"/>
            <a:ext cx="2851800" cy="310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1. </a:t>
            </a:r>
            <a:r>
              <a:rPr b="1" lang="en" sz="1000" u="sng">
                <a:latin typeface="Roboto"/>
                <a:ea typeface="Roboto"/>
                <a:cs typeface="Roboto"/>
                <a:sym typeface="Roboto"/>
              </a:rPr>
              <a:t>TAKES PLAYERS AND ORDERS BY LP</a:t>
            </a:r>
            <a:endParaRPr b="1" sz="1000" u="sng">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SELECT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p.player_name,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r.region_name,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p.league_points,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SUM(p.wins + p.losses) AS total_games_played,</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SUM(p.wins) AS total_wins,</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SUM(p.losses) AS total_losses</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FROM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Player p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JOIN Region r ON p.region_id = r.region_id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GROUP BY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p.player_name,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r.region_name,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p.league_points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ORDER BY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p.league_points DESC;</a:t>
            </a:r>
            <a:endParaRPr sz="1000">
              <a:latin typeface="Roboto"/>
              <a:ea typeface="Roboto"/>
              <a:cs typeface="Roboto"/>
              <a:sym typeface="Roboto"/>
            </a:endParaRPr>
          </a:p>
          <a:p>
            <a:pPr indent="0" lvl="0" marL="0" rtl="0" algn="l">
              <a:spcBef>
                <a:spcPts val="0"/>
              </a:spcBef>
              <a:spcAft>
                <a:spcPts val="0"/>
              </a:spcAft>
              <a:buNone/>
            </a:pPr>
            <a:r>
              <a:t/>
            </a:r>
            <a:endParaRPr sz="1000">
              <a:latin typeface="Roboto"/>
              <a:ea typeface="Roboto"/>
              <a:cs typeface="Roboto"/>
              <a:sym typeface="Roboto"/>
            </a:endParaRPr>
          </a:p>
        </p:txBody>
      </p:sp>
      <p:sp>
        <p:nvSpPr>
          <p:cNvPr id="221" name="Google Shape;221;p34"/>
          <p:cNvSpPr txBox="1"/>
          <p:nvPr/>
        </p:nvSpPr>
        <p:spPr>
          <a:xfrm>
            <a:off x="3106225" y="2038625"/>
            <a:ext cx="26691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2. </a:t>
            </a:r>
            <a:r>
              <a:rPr b="1" lang="en" sz="1000" u="sng">
                <a:latin typeface="Roboto"/>
                <a:ea typeface="Roboto"/>
                <a:cs typeface="Roboto"/>
                <a:sym typeface="Roboto"/>
              </a:rPr>
              <a:t>TAKES PLAYERS AND ORDER BY WINS</a:t>
            </a:r>
            <a:endParaRPr b="1" sz="1000" u="sng">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SELECT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p.player_name,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r.region_name,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p.league_points,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SUM(p.wins + p.losses) AS total_games_played,</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SUM(p.wins) AS total_wins,</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SUM(p.losses) AS total_losses</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FROM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Player p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JOIN Region r ON p.region_id = r.region_id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GROUP BY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p.player_name,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r.region_name,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p.league_points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ORDER BY </a:t>
            </a:r>
            <a:endParaRPr sz="1000">
              <a:latin typeface="Roboto"/>
              <a:ea typeface="Roboto"/>
              <a:cs typeface="Roboto"/>
              <a:sym typeface="Roboto"/>
            </a:endParaRPr>
          </a:p>
          <a:p>
            <a:pPr indent="0" lvl="0" marL="0" rtl="0" algn="l">
              <a:spcBef>
                <a:spcPts val="0"/>
              </a:spcBef>
              <a:spcAft>
                <a:spcPts val="0"/>
              </a:spcAft>
              <a:buNone/>
            </a:pPr>
            <a:r>
              <a:rPr lang="en" sz="1000">
                <a:latin typeface="Roboto"/>
                <a:ea typeface="Roboto"/>
                <a:cs typeface="Roboto"/>
                <a:sym typeface="Roboto"/>
              </a:rPr>
              <a:t>  total_wins DESC;</a:t>
            </a:r>
            <a:endParaRPr b="1" sz="1000">
              <a:latin typeface="Roboto"/>
              <a:ea typeface="Roboto"/>
              <a:cs typeface="Roboto"/>
              <a:sym typeface="Roboto"/>
            </a:endParaRPr>
          </a:p>
        </p:txBody>
      </p:sp>
      <p:sp>
        <p:nvSpPr>
          <p:cNvPr id="222" name="Google Shape;222;p34"/>
          <p:cNvSpPr txBox="1"/>
          <p:nvPr/>
        </p:nvSpPr>
        <p:spPr>
          <a:xfrm>
            <a:off x="6112250" y="2839025"/>
            <a:ext cx="28518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We are able to compare the amount of wins and league points to see if there are some correlations</a:t>
            </a:r>
            <a:endParaRPr>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5"/>
          <p:cNvSpPr txBox="1"/>
          <p:nvPr>
            <p:ph type="title"/>
          </p:nvPr>
        </p:nvSpPr>
        <p:spPr>
          <a:xfrm>
            <a:off x="311700" y="46247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 (Are wins a good judge of skill?)</a:t>
            </a:r>
            <a:endParaRPr/>
          </a:p>
          <a:p>
            <a:pPr indent="0" lvl="0" marL="0" rtl="0" algn="l">
              <a:spcBef>
                <a:spcPts val="0"/>
              </a:spcBef>
              <a:spcAft>
                <a:spcPts val="0"/>
              </a:spcAft>
              <a:buNone/>
            </a:pPr>
            <a:r>
              <a:t/>
            </a:r>
            <a:endParaRPr/>
          </a:p>
        </p:txBody>
      </p:sp>
      <p:sp>
        <p:nvSpPr>
          <p:cNvPr id="228" name="Google Shape;228;p35"/>
          <p:cNvSpPr txBox="1"/>
          <p:nvPr/>
        </p:nvSpPr>
        <p:spPr>
          <a:xfrm>
            <a:off x="-37750" y="1423925"/>
            <a:ext cx="5997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AutoNum type="arabicPeriod"/>
            </a:pPr>
            <a:r>
              <a:t/>
            </a:r>
            <a:endParaRPr>
              <a:latin typeface="Roboto"/>
              <a:ea typeface="Roboto"/>
              <a:cs typeface="Roboto"/>
              <a:sym typeface="Roboto"/>
            </a:endParaRPr>
          </a:p>
        </p:txBody>
      </p:sp>
      <p:sp>
        <p:nvSpPr>
          <p:cNvPr id="229" name="Google Shape;229;p35"/>
          <p:cNvSpPr txBox="1"/>
          <p:nvPr/>
        </p:nvSpPr>
        <p:spPr>
          <a:xfrm>
            <a:off x="4067775" y="1725150"/>
            <a:ext cx="34059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Looking at the resulting table we can see that the spread on the regions is favoring EUW1 more than the rest, which we can see using this reused query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which shows that the top 100 players sorted by LP has almost half being from EUW1.</a:t>
            </a:r>
            <a:endParaRPr>
              <a:latin typeface="Roboto"/>
              <a:ea typeface="Roboto"/>
              <a:cs typeface="Roboto"/>
              <a:sym typeface="Roboto"/>
            </a:endParaRPr>
          </a:p>
        </p:txBody>
      </p:sp>
      <p:sp>
        <p:nvSpPr>
          <p:cNvPr id="230" name="Google Shape;230;p35"/>
          <p:cNvSpPr txBox="1"/>
          <p:nvPr/>
        </p:nvSpPr>
        <p:spPr>
          <a:xfrm>
            <a:off x="7429625" y="1824125"/>
            <a:ext cx="19050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SELECT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r.region_name,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COUNT(*) AS player_count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FROM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(SELECT * FROM Player ORDER BY league_points DESC LIMIT 100) p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JOIN Region r ON p.region_id = r.region_id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GROUP BY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r.region_name;</a:t>
            </a:r>
            <a:endParaRPr sz="800">
              <a:latin typeface="Roboto"/>
              <a:ea typeface="Roboto"/>
              <a:cs typeface="Roboto"/>
              <a:sym typeface="Roboto"/>
            </a:endParaRPr>
          </a:p>
          <a:p>
            <a:pPr indent="0" lvl="0" marL="0" rtl="0" algn="l">
              <a:spcBef>
                <a:spcPts val="0"/>
              </a:spcBef>
              <a:spcAft>
                <a:spcPts val="0"/>
              </a:spcAft>
              <a:buNone/>
            </a:pPr>
            <a:r>
              <a:t/>
            </a:r>
            <a:endParaRPr sz="800">
              <a:latin typeface="Roboto"/>
              <a:ea typeface="Roboto"/>
              <a:cs typeface="Roboto"/>
              <a:sym typeface="Roboto"/>
            </a:endParaRPr>
          </a:p>
          <a:p>
            <a:pPr indent="0" lvl="0" marL="0" rtl="0" algn="l">
              <a:spcBef>
                <a:spcPts val="0"/>
              </a:spcBef>
              <a:spcAft>
                <a:spcPts val="0"/>
              </a:spcAft>
              <a:buNone/>
            </a:pPr>
            <a:r>
              <a:t/>
            </a:r>
            <a:endParaRPr sz="800">
              <a:latin typeface="Roboto"/>
              <a:ea typeface="Roboto"/>
              <a:cs typeface="Roboto"/>
              <a:sym typeface="Roboto"/>
            </a:endParaRPr>
          </a:p>
        </p:txBody>
      </p:sp>
      <p:pic>
        <p:nvPicPr>
          <p:cNvPr id="231" name="Google Shape;231;p35"/>
          <p:cNvPicPr preferRelativeResize="0"/>
          <p:nvPr/>
        </p:nvPicPr>
        <p:blipFill>
          <a:blip r:embed="rId3">
            <a:alphaModFix/>
          </a:blip>
          <a:stretch>
            <a:fillRect/>
          </a:stretch>
        </p:blipFill>
        <p:spPr>
          <a:xfrm>
            <a:off x="7239141" y="3746225"/>
            <a:ext cx="1904858" cy="934900"/>
          </a:xfrm>
          <a:prstGeom prst="rect">
            <a:avLst/>
          </a:prstGeom>
          <a:noFill/>
          <a:ln>
            <a:noFill/>
          </a:ln>
        </p:spPr>
      </p:pic>
      <p:cxnSp>
        <p:nvCxnSpPr>
          <p:cNvPr id="232" name="Google Shape;232;p35"/>
          <p:cNvCxnSpPr/>
          <p:nvPr/>
        </p:nvCxnSpPr>
        <p:spPr>
          <a:xfrm flipH="1" rot="10800000">
            <a:off x="7066275" y="2515550"/>
            <a:ext cx="407400" cy="7800"/>
          </a:xfrm>
          <a:prstGeom prst="straightConnector1">
            <a:avLst/>
          </a:prstGeom>
          <a:noFill/>
          <a:ln cap="flat" cmpd="sng" w="9525">
            <a:solidFill>
              <a:schemeClr val="dk2"/>
            </a:solidFill>
            <a:prstDash val="solid"/>
            <a:round/>
            <a:headEnd len="med" w="med" type="none"/>
            <a:tailEnd len="med" w="med" type="triangle"/>
          </a:ln>
        </p:spPr>
      </p:cxnSp>
      <p:pic>
        <p:nvPicPr>
          <p:cNvPr id="233" name="Google Shape;233;p35"/>
          <p:cNvPicPr preferRelativeResize="0"/>
          <p:nvPr/>
        </p:nvPicPr>
        <p:blipFill>
          <a:blip r:embed="rId4">
            <a:alphaModFix/>
          </a:blip>
          <a:stretch>
            <a:fillRect/>
          </a:stretch>
        </p:blipFill>
        <p:spPr>
          <a:xfrm>
            <a:off x="235575" y="1824125"/>
            <a:ext cx="3778400" cy="268933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6"/>
          <p:cNvSpPr txBox="1"/>
          <p:nvPr>
            <p:ph type="title"/>
          </p:nvPr>
        </p:nvSpPr>
        <p:spPr>
          <a:xfrm>
            <a:off x="311700" y="46247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 (Are wins a good judge of skill?)</a:t>
            </a:r>
            <a:endParaRPr/>
          </a:p>
          <a:p>
            <a:pPr indent="0" lvl="0" marL="0" rtl="0" algn="l">
              <a:spcBef>
                <a:spcPts val="0"/>
              </a:spcBef>
              <a:spcAft>
                <a:spcPts val="0"/>
              </a:spcAft>
              <a:buNone/>
            </a:pPr>
            <a:r>
              <a:t/>
            </a:r>
            <a:endParaRPr/>
          </a:p>
        </p:txBody>
      </p:sp>
      <p:sp>
        <p:nvSpPr>
          <p:cNvPr id="239" name="Google Shape;239;p36"/>
          <p:cNvSpPr txBox="1"/>
          <p:nvPr/>
        </p:nvSpPr>
        <p:spPr>
          <a:xfrm>
            <a:off x="88725" y="1468475"/>
            <a:ext cx="561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2. </a:t>
            </a:r>
            <a:endParaRPr>
              <a:latin typeface="Roboto"/>
              <a:ea typeface="Roboto"/>
              <a:cs typeface="Roboto"/>
              <a:sym typeface="Roboto"/>
            </a:endParaRPr>
          </a:p>
        </p:txBody>
      </p:sp>
      <p:sp>
        <p:nvSpPr>
          <p:cNvPr id="240" name="Google Shape;240;p36"/>
          <p:cNvSpPr txBox="1"/>
          <p:nvPr/>
        </p:nvSpPr>
        <p:spPr>
          <a:xfrm>
            <a:off x="4083200" y="1654575"/>
            <a:ext cx="34059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BUT this resulting table shows why that stigma exists. This table displays how many games the Koreans play in total.</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Now adjusting the previous query</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to sort by wins instead we get an interesting resulting table. Now Korea has the lead with over half for the top 100 sorted by wins. These tables represent the sheer amount of games and experience Koreans have.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241" name="Google Shape;241;p36"/>
          <p:cNvSpPr txBox="1"/>
          <p:nvPr/>
        </p:nvSpPr>
        <p:spPr>
          <a:xfrm>
            <a:off x="7489100" y="1824125"/>
            <a:ext cx="16548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SELECT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r.region_name,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COUNT(*) AS player_count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FROM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(SELECT * FROM Player ORDER BY wins DESC LIMIT 100) p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JOIN Region r ON p.region_id = r.region_id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GROUP BY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r.region_name;</a:t>
            </a:r>
            <a:endParaRPr sz="800">
              <a:latin typeface="Roboto"/>
              <a:ea typeface="Roboto"/>
              <a:cs typeface="Roboto"/>
              <a:sym typeface="Roboto"/>
            </a:endParaRPr>
          </a:p>
        </p:txBody>
      </p:sp>
      <p:cxnSp>
        <p:nvCxnSpPr>
          <p:cNvPr id="242" name="Google Shape;242;p36"/>
          <p:cNvCxnSpPr/>
          <p:nvPr/>
        </p:nvCxnSpPr>
        <p:spPr>
          <a:xfrm flipH="1" rot="10800000">
            <a:off x="7066275" y="2515550"/>
            <a:ext cx="407400" cy="7800"/>
          </a:xfrm>
          <a:prstGeom prst="straightConnector1">
            <a:avLst/>
          </a:prstGeom>
          <a:noFill/>
          <a:ln cap="flat" cmpd="sng" w="9525">
            <a:solidFill>
              <a:schemeClr val="dk2"/>
            </a:solidFill>
            <a:prstDash val="solid"/>
            <a:round/>
            <a:headEnd len="med" w="med" type="none"/>
            <a:tailEnd len="med" w="med" type="triangle"/>
          </a:ln>
        </p:spPr>
      </p:cxnSp>
      <p:pic>
        <p:nvPicPr>
          <p:cNvPr id="243" name="Google Shape;243;p36"/>
          <p:cNvPicPr preferRelativeResize="0"/>
          <p:nvPr/>
        </p:nvPicPr>
        <p:blipFill>
          <a:blip r:embed="rId3">
            <a:alphaModFix/>
          </a:blip>
          <a:stretch>
            <a:fillRect/>
          </a:stretch>
        </p:blipFill>
        <p:spPr>
          <a:xfrm>
            <a:off x="7066275" y="3708050"/>
            <a:ext cx="2110250" cy="894563"/>
          </a:xfrm>
          <a:prstGeom prst="rect">
            <a:avLst/>
          </a:prstGeom>
          <a:noFill/>
          <a:ln>
            <a:noFill/>
          </a:ln>
        </p:spPr>
      </p:pic>
      <p:pic>
        <p:nvPicPr>
          <p:cNvPr id="244" name="Google Shape;244;p36"/>
          <p:cNvPicPr preferRelativeResize="0"/>
          <p:nvPr/>
        </p:nvPicPr>
        <p:blipFill>
          <a:blip r:embed="rId4">
            <a:alphaModFix/>
          </a:blip>
          <a:stretch>
            <a:fillRect/>
          </a:stretch>
        </p:blipFill>
        <p:spPr>
          <a:xfrm>
            <a:off x="137025" y="1824125"/>
            <a:ext cx="3778400" cy="258863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Analysis (Which stats correlate to rank?)</a:t>
            </a:r>
            <a:endParaRPr/>
          </a:p>
        </p:txBody>
      </p:sp>
      <p:sp>
        <p:nvSpPr>
          <p:cNvPr id="250" name="Google Shape;250;p37"/>
          <p:cNvSpPr txBox="1"/>
          <p:nvPr/>
        </p:nvSpPr>
        <p:spPr>
          <a:xfrm>
            <a:off x="185875" y="1554600"/>
            <a:ext cx="6688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In order to see if particular stats correlate with rank, I’ll use a previous query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which takes average player stats across all games and orders them by LP. Then after averaging we can analyze.</a:t>
            </a:r>
            <a:endParaRPr>
              <a:latin typeface="Roboto"/>
              <a:ea typeface="Roboto"/>
              <a:cs typeface="Roboto"/>
              <a:sym typeface="Roboto"/>
            </a:endParaRPr>
          </a:p>
        </p:txBody>
      </p:sp>
      <p:cxnSp>
        <p:nvCxnSpPr>
          <p:cNvPr id="251" name="Google Shape;251;p37"/>
          <p:cNvCxnSpPr/>
          <p:nvPr/>
        </p:nvCxnSpPr>
        <p:spPr>
          <a:xfrm>
            <a:off x="6328200" y="1785275"/>
            <a:ext cx="492000" cy="0"/>
          </a:xfrm>
          <a:prstGeom prst="straightConnector1">
            <a:avLst/>
          </a:prstGeom>
          <a:noFill/>
          <a:ln cap="flat" cmpd="sng" w="9525">
            <a:solidFill>
              <a:schemeClr val="dk2"/>
            </a:solidFill>
            <a:prstDash val="solid"/>
            <a:round/>
            <a:headEnd len="med" w="med" type="none"/>
            <a:tailEnd len="med" w="med" type="triangle"/>
          </a:ln>
        </p:spPr>
      </p:cxnSp>
      <p:sp>
        <p:nvSpPr>
          <p:cNvPr id="252" name="Google Shape;252;p37"/>
          <p:cNvSpPr txBox="1"/>
          <p:nvPr/>
        </p:nvSpPr>
        <p:spPr>
          <a:xfrm>
            <a:off x="7150850" y="1554600"/>
            <a:ext cx="18453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SELECT p.player_name, p.league_points,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AVG(pms.kills) AS avg_kills,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AVG(pms.deaths) AS avg_deaths,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AVG(pms.assists) AS avg_assists,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AVG(pms.damage_dealt) AS avg_damage_dealt,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AVG(pms.minions_killed) AS avg_minions_killed,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AVG(pms.gold_earned) AS avg_gold_earned,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AVG(pms.objective_damage_dealt) AS avg_objective_damage_dealt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FROM Player p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INNER JOIN Player_Match_Stats pms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    ON p.puuid = pms.puuid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GROUP BY p.player_name, p.league_points </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ORDER BY p.league_points DESC;</a:t>
            </a:r>
            <a:endParaRPr sz="800">
              <a:latin typeface="Roboto"/>
              <a:ea typeface="Roboto"/>
              <a:cs typeface="Roboto"/>
              <a:sym typeface="Roboto"/>
            </a:endParaRPr>
          </a:p>
          <a:p>
            <a:pPr indent="0" lvl="0" marL="0" rtl="0" algn="l">
              <a:spcBef>
                <a:spcPts val="0"/>
              </a:spcBef>
              <a:spcAft>
                <a:spcPts val="0"/>
              </a:spcAft>
              <a:buNone/>
            </a:pPr>
            <a:r>
              <a:t/>
            </a:r>
            <a:endParaRPr sz="800">
              <a:latin typeface="Roboto"/>
              <a:ea typeface="Roboto"/>
              <a:cs typeface="Roboto"/>
              <a:sym typeface="Roboto"/>
            </a:endParaRPr>
          </a:p>
        </p:txBody>
      </p:sp>
      <p:pic>
        <p:nvPicPr>
          <p:cNvPr id="253" name="Google Shape;253;p37"/>
          <p:cNvPicPr preferRelativeResize="0"/>
          <p:nvPr/>
        </p:nvPicPr>
        <p:blipFill>
          <a:blip r:embed="rId3">
            <a:alphaModFix/>
          </a:blip>
          <a:stretch>
            <a:fillRect/>
          </a:stretch>
        </p:blipFill>
        <p:spPr>
          <a:xfrm>
            <a:off x="265575" y="2385888"/>
            <a:ext cx="6364556" cy="26599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Analysis (Which stats correlate to rank?)</a:t>
            </a:r>
            <a:endParaRPr/>
          </a:p>
        </p:txBody>
      </p:sp>
      <p:sp>
        <p:nvSpPr>
          <p:cNvPr id="259" name="Google Shape;259;p38"/>
          <p:cNvSpPr txBox="1"/>
          <p:nvPr/>
        </p:nvSpPr>
        <p:spPr>
          <a:xfrm>
            <a:off x="131400" y="1454675"/>
            <a:ext cx="86649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Looking at the graph in the previous slide and even when scrolled past the initial 20, a correlating stat to rank can not be determined. Meaning that no conclusion can be drawn from this question which is still beneficial information. These stats are just too random, which </a:t>
            </a:r>
            <a:r>
              <a:rPr lang="en">
                <a:latin typeface="Roboto"/>
                <a:ea typeface="Roboto"/>
                <a:cs typeface="Roboto"/>
                <a:sym typeface="Roboto"/>
              </a:rPr>
              <a:t>align</a:t>
            </a:r>
            <a:r>
              <a:rPr lang="en">
                <a:latin typeface="Roboto"/>
                <a:ea typeface="Roboto"/>
                <a:cs typeface="Roboto"/>
                <a:sym typeface="Roboto"/>
              </a:rPr>
              <a:t> with the fact that the game has so many different </a:t>
            </a:r>
            <a:r>
              <a:rPr lang="en">
                <a:latin typeface="Roboto"/>
                <a:ea typeface="Roboto"/>
                <a:cs typeface="Roboto"/>
                <a:sym typeface="Roboto"/>
              </a:rPr>
              <a:t>variables</a:t>
            </a:r>
            <a:r>
              <a:rPr lang="en">
                <a:latin typeface="Roboto"/>
                <a:ea typeface="Roboto"/>
                <a:cs typeface="Roboto"/>
                <a:sym typeface="Roboto"/>
              </a:rPr>
              <a:t> that these stats cant represent, like movement and </a:t>
            </a:r>
            <a:r>
              <a:rPr lang="en">
                <a:latin typeface="Roboto"/>
                <a:ea typeface="Roboto"/>
                <a:cs typeface="Roboto"/>
                <a:sym typeface="Roboto"/>
              </a:rPr>
              <a:t>positioning</a:t>
            </a:r>
            <a:r>
              <a:rPr lang="en">
                <a:latin typeface="Roboto"/>
                <a:ea typeface="Roboto"/>
                <a:cs typeface="Roboto"/>
                <a:sym typeface="Roboto"/>
              </a:rPr>
              <a:t>, mechanics, map awareness and presence, champion matchups, team compositions, etc.   </a:t>
            </a:r>
            <a:endParaRPr>
              <a:latin typeface="Roboto"/>
              <a:ea typeface="Roboto"/>
              <a:cs typeface="Roboto"/>
              <a:sym typeface="Roboto"/>
            </a:endParaRPr>
          </a:p>
        </p:txBody>
      </p:sp>
      <p:pic>
        <p:nvPicPr>
          <p:cNvPr id="260" name="Google Shape;260;p38"/>
          <p:cNvPicPr preferRelativeResize="0"/>
          <p:nvPr/>
        </p:nvPicPr>
        <p:blipFill>
          <a:blip r:embed="rId3">
            <a:alphaModFix/>
          </a:blip>
          <a:stretch>
            <a:fillRect/>
          </a:stretch>
        </p:blipFill>
        <p:spPr>
          <a:xfrm>
            <a:off x="3402888" y="2907625"/>
            <a:ext cx="2121925" cy="21219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9"/>
          <p:cNvSpPr txBox="1"/>
          <p:nvPr>
            <p:ph type="title"/>
          </p:nvPr>
        </p:nvSpPr>
        <p:spPr>
          <a:xfrm>
            <a:off x="311700" y="47017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00"/>
              <a:t>Analysis ( Which region is better at the game?)</a:t>
            </a:r>
            <a:endParaRPr sz="2500"/>
          </a:p>
          <a:p>
            <a:pPr indent="0" lvl="0" marL="0" rtl="0" algn="l">
              <a:spcBef>
                <a:spcPts val="0"/>
              </a:spcBef>
              <a:spcAft>
                <a:spcPts val="0"/>
              </a:spcAft>
              <a:buSzPts val="990"/>
              <a:buNone/>
            </a:pPr>
            <a:r>
              <a:t/>
            </a:r>
            <a:endParaRPr sz="2500"/>
          </a:p>
        </p:txBody>
      </p:sp>
      <p:sp>
        <p:nvSpPr>
          <p:cNvPr id="266" name="Google Shape;266;p39"/>
          <p:cNvSpPr txBox="1"/>
          <p:nvPr/>
        </p:nvSpPr>
        <p:spPr>
          <a:xfrm>
            <a:off x="454300" y="1716075"/>
            <a:ext cx="826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267" name="Google Shape;267;p39"/>
          <p:cNvSpPr txBox="1"/>
          <p:nvPr/>
        </p:nvSpPr>
        <p:spPr>
          <a:xfrm>
            <a:off x="569625" y="1454675"/>
            <a:ext cx="58740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Based on both of the previous question, if judging by LP then EUW1</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If judging by wins/experience then KR</a:t>
            </a:r>
            <a:endParaRPr>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Conclusions</a:t>
            </a:r>
            <a:endParaRPr/>
          </a:p>
        </p:txBody>
      </p:sp>
      <p:sp>
        <p:nvSpPr>
          <p:cNvPr id="273" name="Google Shape;273;p40"/>
          <p:cNvSpPr txBox="1"/>
          <p:nvPr/>
        </p:nvSpPr>
        <p:spPr>
          <a:xfrm>
            <a:off x="469700" y="1762200"/>
            <a:ext cx="75501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Based on the comparison of LP to wins we were able to determine that EUW1 has the most players with high LP meaning their win/loss ratio is high </a:t>
            </a:r>
            <a:r>
              <a:rPr lang="en">
                <a:latin typeface="Roboto"/>
                <a:ea typeface="Roboto"/>
                <a:cs typeface="Roboto"/>
                <a:sym typeface="Roboto"/>
              </a:rPr>
              <a:t>which</a:t>
            </a:r>
            <a:r>
              <a:rPr lang="en">
                <a:latin typeface="Roboto"/>
                <a:ea typeface="Roboto"/>
                <a:cs typeface="Roboto"/>
                <a:sym typeface="Roboto"/>
              </a:rPr>
              <a:t> is a good indicator for skill. While KR has an intense amount of games played, most likely based on standards implemented by schools or teams in pro play. The player with the most LP has around 1900 and is from EUW1 and has 450 wins, while the player with the most wins was from KR and has around 900 LP with 740 wins out of over 1400 games! The analysis of the stat averages did not yield much information aside from the fact that the lack of correlation between LP and these stats, or even wins and these stats implies there are more factors to winning or being good then these stats.</a:t>
            </a:r>
            <a:endParaRPr>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Issues</a:t>
            </a:r>
            <a:endParaRPr/>
          </a:p>
        </p:txBody>
      </p:sp>
      <p:sp>
        <p:nvSpPr>
          <p:cNvPr id="279" name="Google Shape;279;p41"/>
          <p:cNvSpPr txBox="1"/>
          <p:nvPr/>
        </p:nvSpPr>
        <p:spPr>
          <a:xfrm>
            <a:off x="519425" y="1608550"/>
            <a:ext cx="7396500" cy="19086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Python Script</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Riot API request pull speed</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RiotWatcher </a:t>
            </a:r>
            <a:endParaRPr>
              <a:latin typeface="Roboto"/>
              <a:ea typeface="Roboto"/>
              <a:cs typeface="Roboto"/>
              <a:sym typeface="Roboto"/>
            </a:endParaRPr>
          </a:p>
          <a:p>
            <a:pPr indent="-317500" lvl="0" marL="457200" rtl="0" algn="l">
              <a:lnSpc>
                <a:spcPct val="100000"/>
              </a:lnSpc>
              <a:spcBef>
                <a:spcPts val="0"/>
              </a:spcBef>
              <a:spcAft>
                <a:spcPts val="0"/>
              </a:spcAft>
              <a:buSzPts val="1400"/>
              <a:buFont typeface="Roboto"/>
              <a:buChar char="●"/>
            </a:pPr>
            <a:r>
              <a:rPr lang="en">
                <a:latin typeface="Roboto"/>
                <a:ea typeface="Roboto"/>
                <a:cs typeface="Roboto"/>
                <a:sym typeface="Roboto"/>
              </a:rPr>
              <a:t>Me and my brain </a:t>
            </a:r>
            <a:endParaRPr>
              <a:latin typeface="Roboto"/>
              <a:ea typeface="Roboto"/>
              <a:cs typeface="Roboto"/>
              <a:sym typeface="Roboto"/>
            </a:endParaRPr>
          </a:p>
          <a:p>
            <a:pPr indent="0" lvl="0" marL="0" rtl="0" algn="l">
              <a:lnSpc>
                <a:spcPct val="100000"/>
              </a:lnSpc>
              <a:spcBef>
                <a:spcPts val="0"/>
              </a:spcBef>
              <a:spcAft>
                <a:spcPts val="0"/>
              </a:spcAft>
              <a:buNone/>
            </a:pPr>
            <a:r>
              <a:rPr lang="en">
                <a:latin typeface="Roboto"/>
                <a:ea typeface="Roboto"/>
                <a:cs typeface="Roboto"/>
                <a:sym typeface="Roboto"/>
              </a:rPr>
              <a:t>          			         </a:t>
            </a:r>
            <a:endParaRPr>
              <a:latin typeface="Roboto"/>
              <a:ea typeface="Roboto"/>
              <a:cs typeface="Roboto"/>
              <a:sym typeface="Roboto"/>
            </a:endParaRPr>
          </a:p>
        </p:txBody>
      </p:sp>
      <p:pic>
        <p:nvPicPr>
          <p:cNvPr id="280" name="Google Shape;280;p41"/>
          <p:cNvPicPr preferRelativeResize="0"/>
          <p:nvPr/>
        </p:nvPicPr>
        <p:blipFill>
          <a:blip r:embed="rId3">
            <a:alphaModFix/>
          </a:blip>
          <a:stretch>
            <a:fillRect/>
          </a:stretch>
        </p:blipFill>
        <p:spPr>
          <a:xfrm>
            <a:off x="5536575" y="1761600"/>
            <a:ext cx="2379350" cy="2379350"/>
          </a:xfrm>
          <a:prstGeom prst="rect">
            <a:avLst/>
          </a:prstGeom>
          <a:noFill/>
          <a:ln>
            <a:noFill/>
          </a:ln>
        </p:spPr>
      </p:pic>
      <p:pic>
        <p:nvPicPr>
          <p:cNvPr id="281" name="Google Shape;281;p41"/>
          <p:cNvPicPr preferRelativeResize="0"/>
          <p:nvPr/>
        </p:nvPicPr>
        <p:blipFill>
          <a:blip r:embed="rId4">
            <a:alphaModFix/>
          </a:blip>
          <a:stretch>
            <a:fillRect/>
          </a:stretch>
        </p:blipFill>
        <p:spPr>
          <a:xfrm>
            <a:off x="723441" y="3479600"/>
            <a:ext cx="2894280" cy="1626000"/>
          </a:xfrm>
          <a:prstGeom prst="rect">
            <a:avLst/>
          </a:prstGeom>
          <a:noFill/>
          <a:ln>
            <a:noFill/>
          </a:ln>
        </p:spPr>
      </p:pic>
      <p:cxnSp>
        <p:nvCxnSpPr>
          <p:cNvPr id="282" name="Google Shape;282;p41"/>
          <p:cNvCxnSpPr>
            <a:endCxn id="281" idx="0"/>
          </p:cNvCxnSpPr>
          <p:nvPr/>
        </p:nvCxnSpPr>
        <p:spPr>
          <a:xfrm>
            <a:off x="1661481" y="3161600"/>
            <a:ext cx="509100" cy="3180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15"/>
          <p:cNvPicPr preferRelativeResize="0"/>
          <p:nvPr/>
        </p:nvPicPr>
        <p:blipFill>
          <a:blip r:embed="rId3">
            <a:alphaModFix/>
          </a:blip>
          <a:stretch>
            <a:fillRect/>
          </a:stretch>
        </p:blipFill>
        <p:spPr>
          <a:xfrm>
            <a:off x="797076" y="632375"/>
            <a:ext cx="7549826" cy="3878725"/>
          </a:xfrm>
          <a:prstGeom prst="rect">
            <a:avLst/>
          </a:prstGeom>
          <a:noFill/>
          <a:ln>
            <a:noFill/>
          </a:ln>
        </p:spPr>
      </p:pic>
      <p:sp>
        <p:nvSpPr>
          <p:cNvPr id="79" name="Google Shape;79;p15"/>
          <p:cNvSpPr txBox="1"/>
          <p:nvPr/>
        </p:nvSpPr>
        <p:spPr>
          <a:xfrm>
            <a:off x="723400" y="163025"/>
            <a:ext cx="174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lt1"/>
                </a:solidFill>
                <a:latin typeface="Roboto"/>
                <a:ea typeface="Roboto"/>
                <a:cs typeface="Roboto"/>
                <a:sym typeface="Roboto"/>
              </a:rPr>
              <a:t>League Rankings</a:t>
            </a:r>
            <a:endParaRPr u="sng">
              <a:solidFill>
                <a:schemeClr val="lt1"/>
              </a:solidFill>
              <a:latin typeface="Roboto"/>
              <a:ea typeface="Roboto"/>
              <a:cs typeface="Roboto"/>
              <a:sym typeface="Roboto"/>
            </a:endParaRPr>
          </a:p>
        </p:txBody>
      </p:sp>
      <p:sp>
        <p:nvSpPr>
          <p:cNvPr id="80" name="Google Shape;80;p15"/>
          <p:cNvSpPr/>
          <p:nvPr/>
        </p:nvSpPr>
        <p:spPr>
          <a:xfrm>
            <a:off x="6558825" y="2571750"/>
            <a:ext cx="1860600" cy="18276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txBox="1"/>
          <p:nvPr/>
        </p:nvSpPr>
        <p:spPr>
          <a:xfrm>
            <a:off x="4779575" y="4445425"/>
            <a:ext cx="2268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Roboto"/>
                <a:ea typeface="Roboto"/>
                <a:cs typeface="Roboto"/>
                <a:sym typeface="Roboto"/>
              </a:rPr>
              <a:t>This is the rank of all the players in the dataset!!</a:t>
            </a:r>
            <a:endParaRPr>
              <a:solidFill>
                <a:schemeClr val="lt1"/>
              </a:solidFill>
              <a:latin typeface="Roboto"/>
              <a:ea typeface="Roboto"/>
              <a:cs typeface="Roboto"/>
              <a:sym typeface="Roboto"/>
            </a:endParaRPr>
          </a:p>
        </p:txBody>
      </p:sp>
      <p:cxnSp>
        <p:nvCxnSpPr>
          <p:cNvPr id="82" name="Google Shape;82;p15"/>
          <p:cNvCxnSpPr/>
          <p:nvPr/>
        </p:nvCxnSpPr>
        <p:spPr>
          <a:xfrm flipH="1" rot="10800000">
            <a:off x="6909175" y="4445425"/>
            <a:ext cx="441600" cy="354000"/>
          </a:xfrm>
          <a:prstGeom prst="straightConnector1">
            <a:avLst/>
          </a:prstGeom>
          <a:noFill/>
          <a:ln cap="flat" cmpd="sng" w="9525">
            <a:solidFill>
              <a:schemeClr val="lt1"/>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nvSpPr>
        <p:spPr>
          <a:xfrm>
            <a:off x="311750" y="641450"/>
            <a:ext cx="7898100" cy="21240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MySQL Database</a:t>
            </a:r>
            <a:endParaRPr>
              <a:solidFill>
                <a:schemeClr val="lt1"/>
              </a:solidFill>
              <a:latin typeface="Roboto"/>
              <a:ea typeface="Roboto"/>
              <a:cs typeface="Roboto"/>
              <a:sym typeface="Roboto"/>
            </a:endParaRPr>
          </a:p>
          <a:p>
            <a:pPr indent="-317500" lvl="0" marL="457200" rtl="0" algn="l">
              <a:lnSpc>
                <a:spcPct val="200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RiotWatcher (Library)</a:t>
            </a:r>
            <a:endParaRPr>
              <a:solidFill>
                <a:schemeClr val="lt1"/>
              </a:solidFill>
              <a:latin typeface="Roboto"/>
              <a:ea typeface="Roboto"/>
              <a:cs typeface="Roboto"/>
              <a:sym typeface="Roboto"/>
            </a:endParaRPr>
          </a:p>
          <a:p>
            <a:pPr indent="-317500" lvl="0" marL="457200" rtl="0" algn="l">
              <a:lnSpc>
                <a:spcPct val="200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Riot API</a:t>
            </a:r>
            <a:endParaRPr>
              <a:solidFill>
                <a:schemeClr val="lt1"/>
              </a:solidFill>
              <a:latin typeface="Roboto"/>
              <a:ea typeface="Roboto"/>
              <a:cs typeface="Roboto"/>
              <a:sym typeface="Roboto"/>
            </a:endParaRPr>
          </a:p>
          <a:p>
            <a:pPr indent="-317500" lvl="0" marL="457200" rtl="0" algn="l">
              <a:lnSpc>
                <a:spcPct val="200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Python 3</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Mysql.connector (Library)</a:t>
            </a:r>
            <a:endParaRPr>
              <a:solidFill>
                <a:schemeClr val="lt1"/>
              </a:solidFill>
              <a:latin typeface="Roboto"/>
              <a:ea typeface="Roboto"/>
              <a:cs typeface="Roboto"/>
              <a:sym typeface="Roboto"/>
            </a:endParaRPr>
          </a:p>
        </p:txBody>
      </p:sp>
      <p:sp>
        <p:nvSpPr>
          <p:cNvPr id="88" name="Google Shape;88;p16"/>
          <p:cNvSpPr txBox="1"/>
          <p:nvPr/>
        </p:nvSpPr>
        <p:spPr>
          <a:xfrm>
            <a:off x="311750" y="95250"/>
            <a:ext cx="8136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lt1"/>
                </a:solidFill>
                <a:latin typeface="Merriweather"/>
                <a:ea typeface="Merriweather"/>
                <a:cs typeface="Merriweather"/>
                <a:sym typeface="Merriweather"/>
              </a:rPr>
              <a:t>Tools and Technology</a:t>
            </a:r>
            <a:endParaRPr sz="2800">
              <a:solidFill>
                <a:schemeClr val="lt1"/>
              </a:solidFill>
              <a:latin typeface="Merriweather"/>
              <a:ea typeface="Merriweather"/>
              <a:cs typeface="Merriweather"/>
              <a:sym typeface="Merriweather"/>
            </a:endParaRPr>
          </a:p>
          <a:p>
            <a:pPr indent="0" lvl="0" marL="0" rtl="0" algn="l">
              <a:spcBef>
                <a:spcPts val="0"/>
              </a:spcBef>
              <a:spcAft>
                <a:spcPts val="0"/>
              </a:spcAft>
              <a:buNone/>
            </a:pPr>
            <a:r>
              <a:t/>
            </a:r>
            <a:endParaRPr>
              <a:latin typeface="Roboto"/>
              <a:ea typeface="Roboto"/>
              <a:cs typeface="Roboto"/>
              <a:sym typeface="Roboto"/>
            </a:endParaRPr>
          </a:p>
        </p:txBody>
      </p:sp>
      <p:pic>
        <p:nvPicPr>
          <p:cNvPr id="89" name="Google Shape;89;p16"/>
          <p:cNvPicPr preferRelativeResize="0"/>
          <p:nvPr/>
        </p:nvPicPr>
        <p:blipFill>
          <a:blip r:embed="rId3">
            <a:alphaModFix/>
          </a:blip>
          <a:stretch>
            <a:fillRect/>
          </a:stretch>
        </p:blipFill>
        <p:spPr>
          <a:xfrm>
            <a:off x="-1861875" y="2853000"/>
            <a:ext cx="6231143" cy="2157575"/>
          </a:xfrm>
          <a:prstGeom prst="rect">
            <a:avLst/>
          </a:prstGeom>
          <a:noFill/>
          <a:ln>
            <a:noFill/>
          </a:ln>
        </p:spPr>
      </p:pic>
      <p:pic>
        <p:nvPicPr>
          <p:cNvPr id="90" name="Google Shape;90;p16"/>
          <p:cNvPicPr preferRelativeResize="0"/>
          <p:nvPr/>
        </p:nvPicPr>
        <p:blipFill>
          <a:blip r:embed="rId4">
            <a:alphaModFix/>
          </a:blip>
          <a:stretch>
            <a:fillRect/>
          </a:stretch>
        </p:blipFill>
        <p:spPr>
          <a:xfrm>
            <a:off x="2659799" y="2991675"/>
            <a:ext cx="2750500" cy="1880225"/>
          </a:xfrm>
          <a:prstGeom prst="rect">
            <a:avLst/>
          </a:prstGeom>
          <a:noFill/>
          <a:ln>
            <a:noFill/>
          </a:ln>
        </p:spPr>
      </p:pic>
      <p:pic>
        <p:nvPicPr>
          <p:cNvPr id="91" name="Google Shape;91;p16"/>
          <p:cNvPicPr preferRelativeResize="0"/>
          <p:nvPr/>
        </p:nvPicPr>
        <p:blipFill>
          <a:blip r:embed="rId5">
            <a:alphaModFix/>
          </a:blip>
          <a:stretch>
            <a:fillRect/>
          </a:stretch>
        </p:blipFill>
        <p:spPr>
          <a:xfrm>
            <a:off x="5959292" y="3057950"/>
            <a:ext cx="2929659" cy="195262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Database Design:</a:t>
            </a:r>
            <a:endParaRPr/>
          </a:p>
          <a:p>
            <a:pPr indent="0" lvl="0" marL="0" rtl="0" algn="l">
              <a:spcBef>
                <a:spcPts val="0"/>
              </a:spcBef>
              <a:spcAft>
                <a:spcPts val="0"/>
              </a:spcAft>
              <a:buNone/>
            </a:pPr>
            <a:r>
              <a:rPr lang="en"/>
              <a:t>ERD</a:t>
            </a:r>
            <a:endParaRPr/>
          </a:p>
        </p:txBody>
      </p:sp>
      <p:pic>
        <p:nvPicPr>
          <p:cNvPr id="97" name="Google Shape;97;p17"/>
          <p:cNvPicPr preferRelativeResize="0"/>
          <p:nvPr/>
        </p:nvPicPr>
        <p:blipFill>
          <a:blip r:embed="rId3">
            <a:alphaModFix/>
          </a:blip>
          <a:stretch>
            <a:fillRect/>
          </a:stretch>
        </p:blipFill>
        <p:spPr>
          <a:xfrm>
            <a:off x="3875800" y="175225"/>
            <a:ext cx="5399974" cy="479306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Database Schema</a:t>
            </a:r>
            <a:endParaRPr/>
          </a:p>
        </p:txBody>
      </p:sp>
      <p:pic>
        <p:nvPicPr>
          <p:cNvPr id="103" name="Google Shape;103;p18"/>
          <p:cNvPicPr preferRelativeResize="0"/>
          <p:nvPr/>
        </p:nvPicPr>
        <p:blipFill>
          <a:blip r:embed="rId3">
            <a:alphaModFix/>
          </a:blip>
          <a:stretch>
            <a:fillRect/>
          </a:stretch>
        </p:blipFill>
        <p:spPr>
          <a:xfrm>
            <a:off x="311725" y="1651025"/>
            <a:ext cx="3562747" cy="2914975"/>
          </a:xfrm>
          <a:prstGeom prst="rect">
            <a:avLst/>
          </a:prstGeom>
          <a:noFill/>
          <a:ln>
            <a:noFill/>
          </a:ln>
        </p:spPr>
      </p:pic>
      <p:pic>
        <p:nvPicPr>
          <p:cNvPr id="104" name="Google Shape;104;p18"/>
          <p:cNvPicPr preferRelativeResize="0"/>
          <p:nvPr/>
        </p:nvPicPr>
        <p:blipFill>
          <a:blip r:embed="rId4">
            <a:alphaModFix/>
          </a:blip>
          <a:stretch>
            <a:fillRect/>
          </a:stretch>
        </p:blipFill>
        <p:spPr>
          <a:xfrm>
            <a:off x="5099922" y="1651025"/>
            <a:ext cx="3732402" cy="2914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Functional Dependencies</a:t>
            </a:r>
            <a:endParaRPr/>
          </a:p>
          <a:p>
            <a:pPr indent="0" lvl="0" marL="0" rtl="0" algn="l">
              <a:spcBef>
                <a:spcPts val="0"/>
              </a:spcBef>
              <a:spcAft>
                <a:spcPts val="0"/>
              </a:spcAft>
              <a:buNone/>
            </a:pPr>
            <a:r>
              <a:t/>
            </a:r>
            <a:endParaRPr/>
          </a:p>
        </p:txBody>
      </p:sp>
      <p:sp>
        <p:nvSpPr>
          <p:cNvPr id="110" name="Google Shape;110;p19"/>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323850" lvl="0" marL="457200" rtl="0" algn="l">
              <a:lnSpc>
                <a:spcPct val="100000"/>
              </a:lnSpc>
              <a:spcBef>
                <a:spcPts val="0"/>
              </a:spcBef>
              <a:spcAft>
                <a:spcPts val="0"/>
              </a:spcAft>
              <a:buClr>
                <a:srgbClr val="000000"/>
              </a:buClr>
              <a:buSzPts val="1500"/>
              <a:buFont typeface="Roboto"/>
              <a:buAutoNum type="arabicPeriod"/>
            </a:pPr>
            <a:r>
              <a:rPr lang="en" sz="1500">
                <a:solidFill>
                  <a:srgbClr val="000000"/>
                </a:solidFill>
              </a:rPr>
              <a:t>Champion table:</a:t>
            </a:r>
            <a:endParaRPr sz="1500">
              <a:solidFill>
                <a:srgbClr val="000000"/>
              </a:solidFill>
            </a:endParaRPr>
          </a:p>
          <a:p>
            <a:pPr indent="-323850" lvl="1" marL="914400" rtl="0" algn="l">
              <a:lnSpc>
                <a:spcPct val="100000"/>
              </a:lnSpc>
              <a:spcBef>
                <a:spcPts val="0"/>
              </a:spcBef>
              <a:spcAft>
                <a:spcPts val="0"/>
              </a:spcAft>
              <a:buClr>
                <a:srgbClr val="000000"/>
              </a:buClr>
              <a:buSzPts val="1500"/>
              <a:buFont typeface="Roboto"/>
              <a:buAutoNum type="alphaLcPeriod"/>
            </a:pPr>
            <a:r>
              <a:rPr lang="en" sz="1500">
                <a:solidFill>
                  <a:srgbClr val="000000"/>
                </a:solidFill>
              </a:rPr>
              <a:t>champion_id -&gt; champion_name (one-to-one)</a:t>
            </a:r>
            <a:endParaRPr sz="1500">
              <a:solidFill>
                <a:srgbClr val="000000"/>
              </a:solidFill>
            </a:endParaRPr>
          </a:p>
          <a:p>
            <a:pPr indent="-323850" lvl="0" marL="457200" rtl="0" algn="l">
              <a:lnSpc>
                <a:spcPct val="100000"/>
              </a:lnSpc>
              <a:spcBef>
                <a:spcPts val="0"/>
              </a:spcBef>
              <a:spcAft>
                <a:spcPts val="0"/>
              </a:spcAft>
              <a:buClr>
                <a:srgbClr val="000000"/>
              </a:buClr>
              <a:buSzPts val="1500"/>
              <a:buFont typeface="Roboto"/>
              <a:buAutoNum type="arabicPeriod" startAt="2"/>
            </a:pPr>
            <a:r>
              <a:rPr lang="en" sz="1500">
                <a:solidFill>
                  <a:srgbClr val="000000"/>
                </a:solidFill>
              </a:rPr>
              <a:t>Region table:</a:t>
            </a:r>
            <a:endParaRPr sz="1500">
              <a:solidFill>
                <a:srgbClr val="000000"/>
              </a:solidFill>
            </a:endParaRPr>
          </a:p>
          <a:p>
            <a:pPr indent="-323850" lvl="1" marL="914400" rtl="0" algn="l">
              <a:lnSpc>
                <a:spcPct val="100000"/>
              </a:lnSpc>
              <a:spcBef>
                <a:spcPts val="0"/>
              </a:spcBef>
              <a:spcAft>
                <a:spcPts val="0"/>
              </a:spcAft>
              <a:buClr>
                <a:srgbClr val="000000"/>
              </a:buClr>
              <a:buSzPts val="1500"/>
              <a:buFont typeface="Roboto"/>
              <a:buAutoNum type="alphaLcPeriod"/>
            </a:pPr>
            <a:r>
              <a:rPr lang="en" sz="1500">
                <a:solidFill>
                  <a:srgbClr val="000000"/>
                </a:solidFill>
              </a:rPr>
              <a:t>region_id -&gt; region_name (one-to-one)</a:t>
            </a:r>
            <a:endParaRPr sz="1500">
              <a:solidFill>
                <a:srgbClr val="000000"/>
              </a:solidFill>
            </a:endParaRPr>
          </a:p>
          <a:p>
            <a:pPr indent="-323850" lvl="0" marL="457200" rtl="0" algn="l">
              <a:lnSpc>
                <a:spcPct val="100000"/>
              </a:lnSpc>
              <a:spcBef>
                <a:spcPts val="0"/>
              </a:spcBef>
              <a:spcAft>
                <a:spcPts val="0"/>
              </a:spcAft>
              <a:buClr>
                <a:srgbClr val="000000"/>
              </a:buClr>
              <a:buSzPts val="1500"/>
              <a:buFont typeface="Roboto"/>
              <a:buAutoNum type="arabicPeriod" startAt="3"/>
            </a:pPr>
            <a:r>
              <a:rPr lang="en" sz="1500">
                <a:solidFill>
                  <a:srgbClr val="000000"/>
                </a:solidFill>
              </a:rPr>
              <a:t>Player table:</a:t>
            </a:r>
            <a:endParaRPr sz="1500">
              <a:solidFill>
                <a:srgbClr val="000000"/>
              </a:solidFill>
            </a:endParaRPr>
          </a:p>
          <a:p>
            <a:pPr indent="-323850" lvl="1" marL="914400" rtl="0" algn="l">
              <a:lnSpc>
                <a:spcPct val="100000"/>
              </a:lnSpc>
              <a:spcBef>
                <a:spcPts val="0"/>
              </a:spcBef>
              <a:spcAft>
                <a:spcPts val="0"/>
              </a:spcAft>
              <a:buClr>
                <a:srgbClr val="000000"/>
              </a:buClr>
              <a:buSzPts val="1500"/>
              <a:buFont typeface="Roboto"/>
              <a:buAutoNum type="alphaLcPeriod"/>
            </a:pPr>
            <a:r>
              <a:rPr lang="en" sz="1500">
                <a:solidFill>
                  <a:srgbClr val="000000"/>
                </a:solidFill>
              </a:rPr>
              <a:t>puuid -&gt; player_id (one-to-one)</a:t>
            </a:r>
            <a:endParaRPr sz="1500">
              <a:solidFill>
                <a:srgbClr val="000000"/>
              </a:solidFill>
            </a:endParaRPr>
          </a:p>
          <a:p>
            <a:pPr indent="-323850" lvl="1" marL="914400" rtl="0" algn="l">
              <a:lnSpc>
                <a:spcPct val="100000"/>
              </a:lnSpc>
              <a:spcBef>
                <a:spcPts val="0"/>
              </a:spcBef>
              <a:spcAft>
                <a:spcPts val="0"/>
              </a:spcAft>
              <a:buClr>
                <a:srgbClr val="000000"/>
              </a:buClr>
              <a:buSzPts val="1500"/>
              <a:buFont typeface="Roboto"/>
              <a:buAutoNum type="alphaLcPeriod"/>
            </a:pPr>
            <a:r>
              <a:rPr lang="en" sz="1500">
                <a:solidFill>
                  <a:srgbClr val="000000"/>
                </a:solidFill>
              </a:rPr>
              <a:t>puuid -&gt; player_name (one-to-one)</a:t>
            </a:r>
            <a:endParaRPr sz="1500">
              <a:solidFill>
                <a:srgbClr val="000000"/>
              </a:solidFill>
            </a:endParaRPr>
          </a:p>
          <a:p>
            <a:pPr indent="-323850" lvl="1" marL="914400" rtl="0" algn="l">
              <a:lnSpc>
                <a:spcPct val="100000"/>
              </a:lnSpc>
              <a:spcBef>
                <a:spcPts val="0"/>
              </a:spcBef>
              <a:spcAft>
                <a:spcPts val="0"/>
              </a:spcAft>
              <a:buClr>
                <a:srgbClr val="000000"/>
              </a:buClr>
              <a:buSzPts val="1500"/>
              <a:buFont typeface="Roboto"/>
              <a:buAutoNum type="alphaLcPeriod"/>
            </a:pPr>
            <a:r>
              <a:rPr lang="en" sz="1500">
                <a:solidFill>
                  <a:srgbClr val="000000"/>
                </a:solidFill>
              </a:rPr>
              <a:t>puuid -&gt; region_id (many-to-one)</a:t>
            </a:r>
            <a:endParaRPr sz="1500">
              <a:solidFill>
                <a:srgbClr val="000000"/>
              </a:solidFill>
            </a:endParaRPr>
          </a:p>
          <a:p>
            <a:pPr indent="0" lvl="0" marL="0" rtl="0" algn="l">
              <a:spcBef>
                <a:spcPts val="0"/>
              </a:spcBef>
              <a:spcAft>
                <a:spcPts val="1200"/>
              </a:spcAft>
              <a:buNone/>
            </a:pPr>
            <a:r>
              <a:t/>
            </a:r>
            <a:endParaRPr/>
          </a:p>
        </p:txBody>
      </p:sp>
      <p:sp>
        <p:nvSpPr>
          <p:cNvPr id="111" name="Google Shape;111;p19"/>
          <p:cNvSpPr txBox="1"/>
          <p:nvPr>
            <p:ph idx="2" type="body"/>
          </p:nvPr>
        </p:nvSpPr>
        <p:spPr>
          <a:xfrm>
            <a:off x="4311600" y="1505700"/>
            <a:ext cx="3999900" cy="3076200"/>
          </a:xfrm>
          <a:prstGeom prst="rect">
            <a:avLst/>
          </a:prstGeom>
        </p:spPr>
        <p:txBody>
          <a:bodyPr anchorCtr="0" anchor="t" bIns="91425" lIns="91425" spcFirstLastPara="1" rIns="91425" wrap="square" tIns="91425">
            <a:noAutofit/>
          </a:bodyPr>
          <a:lstStyle/>
          <a:p>
            <a:pPr indent="-298450" lvl="0" marL="457200" rtl="0" algn="l">
              <a:lnSpc>
                <a:spcPct val="90000"/>
              </a:lnSpc>
              <a:spcBef>
                <a:spcPts val="0"/>
              </a:spcBef>
              <a:spcAft>
                <a:spcPts val="0"/>
              </a:spcAft>
              <a:buClr>
                <a:srgbClr val="000000"/>
              </a:buClr>
              <a:buSzPts val="1100"/>
              <a:buFont typeface="Roboto"/>
              <a:buAutoNum type="arabicPeriod" startAt="4"/>
            </a:pPr>
            <a:r>
              <a:rPr lang="en" sz="1100">
                <a:solidFill>
                  <a:srgbClr val="000000"/>
                </a:solidFill>
              </a:rPr>
              <a:t>Player_Match_Stats table:</a:t>
            </a:r>
            <a:endParaRPr sz="1100">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match_id (one-to-many)</a:t>
            </a:r>
            <a:endParaRPr>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team_id (one-to-many)</a:t>
            </a:r>
            <a:endParaRPr>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team_name (one-to-many)</a:t>
            </a:r>
            <a:endParaRPr>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team_position (one-to-many)</a:t>
            </a:r>
            <a:endParaRPr>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kills (one-to-many)</a:t>
            </a:r>
            <a:endParaRPr>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deaths (one-to-many)</a:t>
            </a:r>
            <a:endParaRPr>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assists (one-to-many)</a:t>
            </a:r>
            <a:endParaRPr>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gold_earned (one-to-many)</a:t>
            </a:r>
            <a:endParaRPr>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damage_dealt (one-to-many)</a:t>
            </a:r>
            <a:endParaRPr>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objective_damage_dealt (one-to-many)</a:t>
            </a:r>
            <a:endParaRPr>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minions_killed (one-to-many)</a:t>
            </a:r>
            <a:endParaRPr>
              <a:solidFill>
                <a:srgbClr val="000000"/>
              </a:solidFill>
            </a:endParaRPr>
          </a:p>
          <a:p>
            <a:pPr indent="-298450" lvl="1" marL="914400" rtl="0" algn="l">
              <a:lnSpc>
                <a:spcPct val="90000"/>
              </a:lnSpc>
              <a:spcBef>
                <a:spcPts val="0"/>
              </a:spcBef>
              <a:spcAft>
                <a:spcPts val="0"/>
              </a:spcAft>
              <a:buClr>
                <a:srgbClr val="000000"/>
              </a:buClr>
              <a:buSzPts val="1100"/>
              <a:buFont typeface="Roboto"/>
              <a:buAutoNum type="alphaLcPeriod"/>
            </a:pPr>
            <a:r>
              <a:rPr lang="en">
                <a:solidFill>
                  <a:srgbClr val="000000"/>
                </a:solidFill>
              </a:rPr>
              <a:t>puuid, champion_id -&gt; neutral_minions_killed (one-to-many</a:t>
            </a:r>
            <a:endParaRPr>
              <a:solidFill>
                <a:srgbClr val="D1D5DB"/>
              </a:solidFill>
              <a:highlight>
                <a:srgbClr val="444654"/>
              </a:highlight>
            </a:endParaRPr>
          </a:p>
          <a:p>
            <a:pPr indent="0" lvl="0" marL="457200" rtl="0" algn="l">
              <a:lnSpc>
                <a:spcPct val="90000"/>
              </a:lnSpc>
              <a:spcBef>
                <a:spcPts val="0"/>
              </a:spcBef>
              <a:spcAft>
                <a:spcPts val="0"/>
              </a:spcAft>
              <a:buSzPts val="1018"/>
              <a:buNone/>
            </a:pPr>
            <a:r>
              <a:t/>
            </a:r>
            <a:endParaRPr sz="1100">
              <a:solidFill>
                <a:srgbClr val="000000"/>
              </a:solidFill>
            </a:endParaRPr>
          </a:p>
          <a:p>
            <a:pPr indent="0" lvl="0" marL="0" rtl="0" algn="l">
              <a:lnSpc>
                <a:spcPct val="105000"/>
              </a:lnSpc>
              <a:spcBef>
                <a:spcPts val="0"/>
              </a:spcBef>
              <a:spcAft>
                <a:spcPts val="1200"/>
              </a:spcAft>
              <a:buSzPts val="1018"/>
              <a:buNone/>
            </a:pPr>
            <a:r>
              <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Data</a:t>
            </a:r>
            <a:endParaRPr/>
          </a:p>
        </p:txBody>
      </p:sp>
      <p:pic>
        <p:nvPicPr>
          <p:cNvPr id="117" name="Google Shape;117;p20"/>
          <p:cNvPicPr preferRelativeResize="0"/>
          <p:nvPr/>
        </p:nvPicPr>
        <p:blipFill>
          <a:blip r:embed="rId3">
            <a:alphaModFix/>
          </a:blip>
          <a:stretch>
            <a:fillRect/>
          </a:stretch>
        </p:blipFill>
        <p:spPr>
          <a:xfrm>
            <a:off x="311725" y="1651075"/>
            <a:ext cx="7953375" cy="3305175"/>
          </a:xfrm>
          <a:prstGeom prst="rect">
            <a:avLst/>
          </a:prstGeom>
          <a:noFill/>
          <a:ln>
            <a:noFill/>
          </a:ln>
        </p:spPr>
      </p:pic>
      <p:sp>
        <p:nvSpPr>
          <p:cNvPr id="118" name="Google Shape;118;p20"/>
          <p:cNvSpPr txBox="1"/>
          <p:nvPr/>
        </p:nvSpPr>
        <p:spPr>
          <a:xfrm>
            <a:off x="90700" y="1250875"/>
            <a:ext cx="69969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Player table</a:t>
            </a:r>
            <a:endParaRPr>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Data (cont)</a:t>
            </a:r>
            <a:endParaRPr/>
          </a:p>
        </p:txBody>
      </p:sp>
      <p:sp>
        <p:nvSpPr>
          <p:cNvPr id="124" name="Google Shape;124;p21"/>
          <p:cNvSpPr txBox="1"/>
          <p:nvPr/>
        </p:nvSpPr>
        <p:spPr>
          <a:xfrm>
            <a:off x="145375" y="1421525"/>
            <a:ext cx="87738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Player_match_data table</a:t>
            </a:r>
            <a:endParaRPr>
              <a:latin typeface="Roboto"/>
              <a:ea typeface="Roboto"/>
              <a:cs typeface="Roboto"/>
              <a:sym typeface="Roboto"/>
            </a:endParaRPr>
          </a:p>
        </p:txBody>
      </p:sp>
      <p:pic>
        <p:nvPicPr>
          <p:cNvPr id="125" name="Google Shape;125;p21"/>
          <p:cNvPicPr preferRelativeResize="0"/>
          <p:nvPr/>
        </p:nvPicPr>
        <p:blipFill>
          <a:blip r:embed="rId3">
            <a:alphaModFix/>
          </a:blip>
          <a:stretch>
            <a:fillRect/>
          </a:stretch>
        </p:blipFill>
        <p:spPr>
          <a:xfrm>
            <a:off x="0" y="1953434"/>
            <a:ext cx="9144000" cy="266071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